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5" r:id="rId1"/>
    <p:sldMasterId id="2147483653" r:id="rId2"/>
    <p:sldMasterId id="2147483648" r:id="rId3"/>
  </p:sldMasterIdLst>
  <p:notesMasterIdLst>
    <p:notesMasterId r:id="rId31"/>
  </p:notesMasterIdLst>
  <p:sldIdLst>
    <p:sldId id="256" r:id="rId4"/>
    <p:sldId id="499" r:id="rId5"/>
    <p:sldId id="327" r:id="rId6"/>
    <p:sldId id="590" r:id="rId7"/>
    <p:sldId id="280" r:id="rId8"/>
    <p:sldId id="266" r:id="rId9"/>
    <p:sldId id="582" r:id="rId10"/>
    <p:sldId id="589" r:id="rId11"/>
    <p:sldId id="259" r:id="rId12"/>
    <p:sldId id="265" r:id="rId13"/>
    <p:sldId id="584" r:id="rId14"/>
    <p:sldId id="591" r:id="rId15"/>
    <p:sldId id="262" r:id="rId16"/>
    <p:sldId id="588" r:id="rId17"/>
    <p:sldId id="573" r:id="rId18"/>
    <p:sldId id="577" r:id="rId19"/>
    <p:sldId id="580" r:id="rId20"/>
    <p:sldId id="586" r:id="rId21"/>
    <p:sldId id="592" r:id="rId22"/>
    <p:sldId id="594" r:id="rId23"/>
    <p:sldId id="339" r:id="rId24"/>
    <p:sldId id="593" r:id="rId25"/>
    <p:sldId id="595" r:id="rId26"/>
    <p:sldId id="353" r:id="rId27"/>
    <p:sldId id="302" r:id="rId28"/>
    <p:sldId id="324" r:id="rId29"/>
    <p:sldId id="596" r:id="rId30"/>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9pPr>
  </p:defaultTextStyle>
  <p:extLst>
    <p:ext uri="{521415D9-36F7-43E2-AB2F-B90AF26B5E84}">
      <p14:sectionLst xmlns:p14="http://schemas.microsoft.com/office/powerpoint/2010/main">
        <p14:section name="Default Section" id="{1C0B036F-44EA-464A-B73B-9E5385163791}">
          <p14:sldIdLst>
            <p14:sldId id="256"/>
            <p14:sldId id="499"/>
            <p14:sldId id="327"/>
            <p14:sldId id="590"/>
            <p14:sldId id="280"/>
            <p14:sldId id="266"/>
            <p14:sldId id="582"/>
            <p14:sldId id="589"/>
            <p14:sldId id="259"/>
            <p14:sldId id="265"/>
            <p14:sldId id="584"/>
            <p14:sldId id="591"/>
            <p14:sldId id="262"/>
            <p14:sldId id="588"/>
            <p14:sldId id="573"/>
            <p14:sldId id="577"/>
            <p14:sldId id="580"/>
            <p14:sldId id="586"/>
            <p14:sldId id="592"/>
            <p14:sldId id="594"/>
            <p14:sldId id="339"/>
            <p14:sldId id="593"/>
            <p14:sldId id="595"/>
            <p14:sldId id="353"/>
            <p14:sldId id="302"/>
            <p14:sldId id="324"/>
            <p14:sldId id="596"/>
          </p14:sldIdLst>
        </p14:section>
      </p14:sectionLst>
    </p:ext>
    <p:ext uri="{EFAFB233-063F-42B5-8137-9DF3F51BA10A}">
      <p15:sldGuideLst xmlns:p15="http://schemas.microsoft.com/office/powerpoint/2012/main">
        <p15:guide id="1" orient="horz" pos="1800" userDrawn="1">
          <p15:clr>
            <a:srgbClr val="A4A3A4"/>
          </p15:clr>
        </p15:guide>
        <p15:guide id="2" pos="76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72C70EA-A92C-4A83-9F86-164E56FFA01E}" v="7" dt="2024-03-25T21:41:44.383"/>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FFFFFF">
              <a:alpha val="0"/>
            </a:srgbClr>
          </a:solid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round/>
            </a:ln>
          </a:left>
          <a:right>
            <a:ln w="381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FFFFFF">
              <a:alpha val="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381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FFFFFF">
              <a:alpha val="0"/>
            </a:srgbClr>
          </a:solid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381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FFFFFF">
              <a:alpha val="0"/>
            </a:srgbClr>
          </a:solidFill>
        </a:fill>
      </a:tcStyle>
    </a:firstRow>
  </a:tblStyle>
  <a:tblStyle styleId="{C7B018BB-80A7-4F77-B60F-C8B233D01FF8}" styleName="">
    <a:tblBg/>
    <a:wholeTbl>
      <a:tcTxStyle b="off" i="off">
        <a:fontRef idx="min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FFF"/>
          </a:solidFill>
        </a:fill>
      </a:tcStyle>
    </a:wholeTbl>
    <a:band2H>
      <a:tcTxStyle/>
      <a:tcStyle>
        <a:tcBdr/>
        <a:fill>
          <a:solidFill>
            <a:srgbClr val="E6F0F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EEE7283C-3CF3-47DC-8721-378D4A62B228}" styleName="">
    <a:tblBg/>
    <a:wholeTbl>
      <a:tcTxStyle b="off" i="off">
        <a:fontRef idx="min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F0CC"/>
          </a:solidFill>
        </a:fill>
      </a:tcStyle>
    </a:wholeTbl>
    <a:band2H>
      <a:tcTxStyle/>
      <a:tcStyle>
        <a:tcBdr/>
        <a:fill>
          <a:solidFill>
            <a:srgbClr val="EAF8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CF821DB8-F4EB-4A41-A1BA-3FCAFE7338EE}" styleName="">
    <a:tblBg/>
    <a:wholeTbl>
      <a:tcTxStyle b="off" i="off">
        <a:fontRef idx="min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CDDF"/>
          </a:solidFill>
        </a:fill>
      </a:tcStyle>
    </a:wholeTbl>
    <a:band2H>
      <a:tcTxStyle/>
      <a:tcStyle>
        <a:tcBdr/>
        <a:fill>
          <a:solidFill>
            <a:srgbClr val="FFE8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33BA23B1-9221-436E-865A-0063620EA4FD}" styleName="">
    <a:tblBg/>
    <a:wholeTbl>
      <a:tcTxStyle b="off" i="off">
        <a:fontRef idx="minor">
          <a:srgbClr val="5E5E5E"/>
        </a:fontRef>
        <a:srgbClr val="5E5E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9E9E9"/>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5E5E5E"/>
        </a:fontRef>
        <a:srgbClr val="5E5E5E"/>
      </a:tcTxStyle>
      <a:tcStyle>
        <a:tcBdr>
          <a:left>
            <a:ln w="12700" cap="flat">
              <a:noFill/>
              <a:miter lim="400000"/>
            </a:ln>
          </a:left>
          <a:right>
            <a:ln w="12700" cap="flat">
              <a:noFill/>
              <a:miter lim="400000"/>
            </a:ln>
          </a:right>
          <a:top>
            <a:ln w="50800" cap="flat">
              <a:solidFill>
                <a:srgbClr val="5E5E5E"/>
              </a:solidFill>
              <a:prstDash val="solid"/>
              <a:round/>
            </a:ln>
          </a:top>
          <a:bottom>
            <a:ln w="25400" cap="flat">
              <a:solidFill>
                <a:srgbClr val="5E5E5E"/>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5E5E5E"/>
              </a:solidFill>
              <a:prstDash val="solid"/>
              <a:round/>
            </a:ln>
          </a:top>
          <a:bottom>
            <a:ln w="25400" cap="flat">
              <a:solidFill>
                <a:srgbClr val="5E5E5E"/>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Ref idx="min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D1D1"/>
          </a:solidFill>
        </a:fill>
      </a:tcStyle>
    </a:wholeTbl>
    <a:band2H>
      <a:tcTxStyle/>
      <a:tcStyle>
        <a:tcBdr/>
        <a:fill>
          <a:solidFill>
            <a:srgbClr val="E9E9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548" autoAdjust="0"/>
    <p:restoredTop sz="68950" autoAdjust="0"/>
  </p:normalViewPr>
  <p:slideViewPr>
    <p:cSldViewPr snapToGrid="0">
      <p:cViewPr varScale="1">
        <p:scale>
          <a:sx n="25" d="100"/>
          <a:sy n="25" d="100"/>
        </p:scale>
        <p:origin x="1148" y="56"/>
      </p:cViewPr>
      <p:guideLst>
        <p:guide orient="horz" pos="1800"/>
        <p:guide pos="7680"/>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microsoft.com/office/2016/11/relationships/changesInfo" Target="changesInfos/changesInfo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tchell Wand" userId="de9b44c55c049659" providerId="LiveId" clId="{572C70EA-A92C-4A83-9F86-164E56FFA01E}"/>
    <pc:docChg chg="custSel addSld modSld sldOrd modSection">
      <pc:chgData name="Mitchell Wand" userId="de9b44c55c049659" providerId="LiveId" clId="{572C70EA-A92C-4A83-9F86-164E56FFA01E}" dt="2024-03-25T21:44:07.224" v="753" actId="729"/>
      <pc:docMkLst>
        <pc:docMk/>
      </pc:docMkLst>
      <pc:sldChg chg="mod modShow">
        <pc:chgData name="Mitchell Wand" userId="de9b44c55c049659" providerId="LiveId" clId="{572C70EA-A92C-4A83-9F86-164E56FFA01E}" dt="2024-03-25T21:43:28.966" v="751" actId="729"/>
        <pc:sldMkLst>
          <pc:docMk/>
          <pc:sldMk cId="1755511495" sldId="258"/>
        </pc:sldMkLst>
      </pc:sldChg>
      <pc:sldChg chg="mod modShow">
        <pc:chgData name="Mitchell Wand" userId="de9b44c55c049659" providerId="LiveId" clId="{572C70EA-A92C-4A83-9F86-164E56FFA01E}" dt="2024-03-25T21:43:33.905" v="752" actId="729"/>
        <pc:sldMkLst>
          <pc:docMk/>
          <pc:sldMk cId="117486256" sldId="259"/>
        </pc:sldMkLst>
      </pc:sldChg>
      <pc:sldChg chg="modNotesTx">
        <pc:chgData name="Mitchell Wand" userId="de9b44c55c049659" providerId="LiveId" clId="{572C70EA-A92C-4A83-9F86-164E56FFA01E}" dt="2024-03-25T21:30:21.724" v="298" actId="20577"/>
        <pc:sldMkLst>
          <pc:docMk/>
          <pc:sldMk cId="1885366314" sldId="265"/>
        </pc:sldMkLst>
      </pc:sldChg>
      <pc:sldChg chg="modSp mod">
        <pc:chgData name="Mitchell Wand" userId="de9b44c55c049659" providerId="LiveId" clId="{572C70EA-A92C-4A83-9F86-164E56FFA01E}" dt="2024-03-25T21:08:53.351" v="49" actId="14100"/>
        <pc:sldMkLst>
          <pc:docMk/>
          <pc:sldMk cId="1187252585" sldId="267"/>
        </pc:sldMkLst>
        <pc:spChg chg="mod">
          <ac:chgData name="Mitchell Wand" userId="de9b44c55c049659" providerId="LiveId" clId="{572C70EA-A92C-4A83-9F86-164E56FFA01E}" dt="2024-03-25T21:08:53.351" v="49" actId="14100"/>
          <ac:spMkLst>
            <pc:docMk/>
            <pc:sldMk cId="1187252585" sldId="267"/>
            <ac:spMk id="125" creationId="{00000000-0000-0000-0000-000000000000}"/>
          </ac:spMkLst>
        </pc:spChg>
      </pc:sldChg>
      <pc:sldChg chg="mod modShow">
        <pc:chgData name="Mitchell Wand" userId="de9b44c55c049659" providerId="LiveId" clId="{572C70EA-A92C-4A83-9F86-164E56FFA01E}" dt="2024-03-25T21:44:07.224" v="753" actId="729"/>
        <pc:sldMkLst>
          <pc:docMk/>
          <pc:sldMk cId="1978552066" sldId="305"/>
        </pc:sldMkLst>
      </pc:sldChg>
      <pc:sldChg chg="ord">
        <pc:chgData name="Mitchell Wand" userId="de9b44c55c049659" providerId="LiveId" clId="{572C70EA-A92C-4A83-9F86-164E56FFA01E}" dt="2024-03-25T21:10:34.051" v="67"/>
        <pc:sldMkLst>
          <pc:docMk/>
          <pc:sldMk cId="3936727118" sldId="306"/>
        </pc:sldMkLst>
      </pc:sldChg>
      <pc:sldChg chg="modSp mod">
        <pc:chgData name="Mitchell Wand" userId="de9b44c55c049659" providerId="LiveId" clId="{572C70EA-A92C-4A83-9F86-164E56FFA01E}" dt="2024-03-25T21:13:12.596" v="69" actId="20577"/>
        <pc:sldMkLst>
          <pc:docMk/>
          <pc:sldMk cId="2740641302" sldId="316"/>
        </pc:sldMkLst>
        <pc:spChg chg="mod">
          <ac:chgData name="Mitchell Wand" userId="de9b44c55c049659" providerId="LiveId" clId="{572C70EA-A92C-4A83-9F86-164E56FFA01E}" dt="2024-03-25T21:13:12.596" v="69" actId="20577"/>
          <ac:spMkLst>
            <pc:docMk/>
            <pc:sldMk cId="2740641302" sldId="316"/>
            <ac:spMk id="2" creationId="{58D699B4-45C3-F592-B67F-FA9AA047B91E}"/>
          </ac:spMkLst>
        </pc:spChg>
      </pc:sldChg>
      <pc:sldChg chg="modSp mod">
        <pc:chgData name="Mitchell Wand" userId="de9b44c55c049659" providerId="LiveId" clId="{572C70EA-A92C-4A83-9F86-164E56FFA01E}" dt="2024-03-25T21:09:34.229" v="65" actId="1076"/>
        <pc:sldMkLst>
          <pc:docMk/>
          <pc:sldMk cId="2884487307" sldId="320"/>
        </pc:sldMkLst>
        <pc:spChg chg="mod">
          <ac:chgData name="Mitchell Wand" userId="de9b44c55c049659" providerId="LiveId" clId="{572C70EA-A92C-4A83-9F86-164E56FFA01E}" dt="2024-03-25T21:09:26.657" v="63" actId="14100"/>
          <ac:spMkLst>
            <pc:docMk/>
            <pc:sldMk cId="2884487307" sldId="320"/>
            <ac:spMk id="2" creationId="{7FD27EAA-18BD-169B-01C7-0416C09E1EC9}"/>
          </ac:spMkLst>
        </pc:spChg>
        <pc:picChg chg="mod">
          <ac:chgData name="Mitchell Wand" userId="de9b44c55c049659" providerId="LiveId" clId="{572C70EA-A92C-4A83-9F86-164E56FFA01E}" dt="2024-03-25T21:09:34.229" v="65" actId="1076"/>
          <ac:picMkLst>
            <pc:docMk/>
            <pc:sldMk cId="2884487307" sldId="320"/>
            <ac:picMk id="6" creationId="{BEC66BAD-D234-3516-13D0-6B5DE2225CF4}"/>
          </ac:picMkLst>
        </pc:picChg>
        <pc:picChg chg="mod">
          <ac:chgData name="Mitchell Wand" userId="de9b44c55c049659" providerId="LiveId" clId="{572C70EA-A92C-4A83-9F86-164E56FFA01E}" dt="2024-03-25T21:09:29.229" v="64" actId="1076"/>
          <ac:picMkLst>
            <pc:docMk/>
            <pc:sldMk cId="2884487307" sldId="320"/>
            <ac:picMk id="16" creationId="{894E2DA9-1534-E503-5600-010E527BA7EB}"/>
          </ac:picMkLst>
        </pc:picChg>
      </pc:sldChg>
      <pc:sldChg chg="modSp mod modNotesTx">
        <pc:chgData name="Mitchell Wand" userId="de9b44c55c049659" providerId="LiveId" clId="{572C70EA-A92C-4A83-9F86-164E56FFA01E}" dt="2024-03-25T21:32:21.305" v="448" actId="20577"/>
        <pc:sldMkLst>
          <pc:docMk/>
          <pc:sldMk cId="1183826339" sldId="322"/>
        </pc:sldMkLst>
        <pc:spChg chg="mod">
          <ac:chgData name="Mitchell Wand" userId="de9b44c55c049659" providerId="LiveId" clId="{572C70EA-A92C-4A83-9F86-164E56FFA01E}" dt="2024-03-25T21:09:07.311" v="57" actId="20577"/>
          <ac:spMkLst>
            <pc:docMk/>
            <pc:sldMk cId="1183826339" sldId="322"/>
            <ac:spMk id="96" creationId="{00000000-0000-0000-0000-000000000000}"/>
          </ac:spMkLst>
        </pc:spChg>
      </pc:sldChg>
      <pc:sldChg chg="modSp mod">
        <pc:chgData name="Mitchell Wand" userId="de9b44c55c049659" providerId="LiveId" clId="{572C70EA-A92C-4A83-9F86-164E56FFA01E}" dt="2024-03-25T21:08:21.812" v="4" actId="20577"/>
        <pc:sldMkLst>
          <pc:docMk/>
          <pc:sldMk cId="4000945318" sldId="323"/>
        </pc:sldMkLst>
        <pc:spChg chg="mod">
          <ac:chgData name="Mitchell Wand" userId="de9b44c55c049659" providerId="LiveId" clId="{572C70EA-A92C-4A83-9F86-164E56FFA01E}" dt="2024-03-25T21:08:21.812" v="4" actId="20577"/>
          <ac:spMkLst>
            <pc:docMk/>
            <pc:sldMk cId="4000945318" sldId="323"/>
            <ac:spMk id="87" creationId="{00000000-0000-0000-0000-000000000000}"/>
          </ac:spMkLst>
        </pc:spChg>
      </pc:sldChg>
      <pc:sldChg chg="addSp delSp modSp new mod modAnim">
        <pc:chgData name="Mitchell Wand" userId="de9b44c55c049659" providerId="LiveId" clId="{572C70EA-A92C-4A83-9F86-164E56FFA01E}" dt="2024-03-25T21:22:55.321" v="127"/>
        <pc:sldMkLst>
          <pc:docMk/>
          <pc:sldMk cId="2982755629" sldId="325"/>
        </pc:sldMkLst>
        <pc:spChg chg="mod">
          <ac:chgData name="Mitchell Wand" userId="de9b44c55c049659" providerId="LiveId" clId="{572C70EA-A92C-4A83-9F86-164E56FFA01E}" dt="2024-03-25T21:14:19.348" v="97" actId="20577"/>
          <ac:spMkLst>
            <pc:docMk/>
            <pc:sldMk cId="2982755629" sldId="325"/>
            <ac:spMk id="2" creationId="{E14A394D-0617-C4AA-3F15-12EDD0675DBC}"/>
          </ac:spMkLst>
        </pc:spChg>
        <pc:spChg chg="del">
          <ac:chgData name="Mitchell Wand" userId="de9b44c55c049659" providerId="LiveId" clId="{572C70EA-A92C-4A83-9F86-164E56FFA01E}" dt="2024-03-25T21:20:10.050" v="106" actId="478"/>
          <ac:spMkLst>
            <pc:docMk/>
            <pc:sldMk cId="2982755629" sldId="325"/>
            <ac:spMk id="3" creationId="{1D49FB31-3473-05A9-6C0A-56C50AB7D483}"/>
          </ac:spMkLst>
        </pc:spChg>
        <pc:spChg chg="add del mod">
          <ac:chgData name="Mitchell Wand" userId="de9b44c55c049659" providerId="LiveId" clId="{572C70EA-A92C-4A83-9F86-164E56FFA01E}" dt="2024-03-25T21:14:57.524" v="101" actId="478"/>
          <ac:spMkLst>
            <pc:docMk/>
            <pc:sldMk cId="2982755629" sldId="325"/>
            <ac:spMk id="6" creationId="{07DADE22-3919-DD14-C6E5-57E05E5071BE}"/>
          </ac:spMkLst>
        </pc:spChg>
        <pc:spChg chg="add mod">
          <ac:chgData name="Mitchell Wand" userId="de9b44c55c049659" providerId="LiveId" clId="{572C70EA-A92C-4A83-9F86-164E56FFA01E}" dt="2024-03-25T21:22:34.895" v="125" actId="1076"/>
          <ac:spMkLst>
            <pc:docMk/>
            <pc:sldMk cId="2982755629" sldId="325"/>
            <ac:spMk id="8" creationId="{0996F57C-A2E5-5534-305E-0BDB9B167C73}"/>
          </ac:spMkLst>
        </pc:spChg>
        <pc:spChg chg="add mod">
          <ac:chgData name="Mitchell Wand" userId="de9b44c55c049659" providerId="LiveId" clId="{572C70EA-A92C-4A83-9F86-164E56FFA01E}" dt="2024-03-25T21:22:08.038" v="121" actId="6549"/>
          <ac:spMkLst>
            <pc:docMk/>
            <pc:sldMk cId="2982755629" sldId="325"/>
            <ac:spMk id="10" creationId="{C01C60EE-3D4B-B38A-058E-28D3967BBD64}"/>
          </ac:spMkLst>
        </pc:spChg>
        <pc:spChg chg="add mod">
          <ac:chgData name="Mitchell Wand" userId="de9b44c55c049659" providerId="LiveId" clId="{572C70EA-A92C-4A83-9F86-164E56FFA01E}" dt="2024-03-25T21:22:18.341" v="122" actId="1076"/>
          <ac:spMkLst>
            <pc:docMk/>
            <pc:sldMk cId="2982755629" sldId="325"/>
            <ac:spMk id="12" creationId="{9069DEDA-47AD-2AF7-18AB-70DC83F90EDF}"/>
          </ac:spMkLst>
        </pc:spChg>
        <pc:spChg chg="add mod">
          <ac:chgData name="Mitchell Wand" userId="de9b44c55c049659" providerId="LiveId" clId="{572C70EA-A92C-4A83-9F86-164E56FFA01E}" dt="2024-03-25T21:21:59.453" v="120" actId="14100"/>
          <ac:spMkLst>
            <pc:docMk/>
            <pc:sldMk cId="2982755629" sldId="325"/>
            <ac:spMk id="13" creationId="{371DBDDD-1F7B-FFEB-7CA2-496C6CFC8D64}"/>
          </ac:spMkLst>
        </pc:spChg>
      </pc:sldChg>
      <pc:sldChg chg="addSp delSp modSp add mod modAnim chgLayout modNotesTx">
        <pc:chgData name="Mitchell Wand" userId="de9b44c55c049659" providerId="LiveId" clId="{572C70EA-A92C-4A83-9F86-164E56FFA01E}" dt="2024-03-25T21:42:09.821" v="750" actId="20577"/>
        <pc:sldMkLst>
          <pc:docMk/>
          <pc:sldMk cId="55023244" sldId="326"/>
        </pc:sldMkLst>
        <pc:spChg chg="del">
          <ac:chgData name="Mitchell Wand" userId="de9b44c55c049659" providerId="LiveId" clId="{572C70EA-A92C-4A83-9F86-164E56FFA01E}" dt="2024-03-25T21:25:14.498" v="199" actId="478"/>
          <ac:spMkLst>
            <pc:docMk/>
            <pc:sldMk cId="55023244" sldId="326"/>
            <ac:spMk id="2" creationId="{B6305D74-86E8-17B5-E139-792BA44DB959}"/>
          </ac:spMkLst>
        </pc:spChg>
        <pc:spChg chg="add mod ord">
          <ac:chgData name="Mitchell Wand" userId="de9b44c55c049659" providerId="LiveId" clId="{572C70EA-A92C-4A83-9F86-164E56FFA01E}" dt="2024-03-25T21:27:01.518" v="296" actId="255"/>
          <ac:spMkLst>
            <pc:docMk/>
            <pc:sldMk cId="55023244" sldId="326"/>
            <ac:spMk id="4" creationId="{ECF6010D-74A3-6680-F8E5-DD32BEC84F69}"/>
          </ac:spMkLst>
        </pc:spChg>
        <pc:spChg chg="del mod">
          <ac:chgData name="Mitchell Wand" userId="de9b44c55c049659" providerId="LiveId" clId="{572C70EA-A92C-4A83-9F86-164E56FFA01E}" dt="2024-03-25T21:25:22.261" v="201" actId="478"/>
          <ac:spMkLst>
            <pc:docMk/>
            <pc:sldMk cId="55023244" sldId="326"/>
            <ac:spMk id="6" creationId="{BB8C8FD3-0CF6-9D0F-EEB5-11AD269D3E96}"/>
          </ac:spMkLst>
        </pc:spChg>
        <pc:spChg chg="del">
          <ac:chgData name="Mitchell Wand" userId="de9b44c55c049659" providerId="LiveId" clId="{572C70EA-A92C-4A83-9F86-164E56FFA01E}" dt="2024-03-25T21:25:37.763" v="203" actId="478"/>
          <ac:spMkLst>
            <pc:docMk/>
            <pc:sldMk cId="55023244" sldId="326"/>
            <ac:spMk id="9" creationId="{7D3AF001-1FFF-8236-C10D-3F00E457359E}"/>
          </ac:spMkLst>
        </pc:spChg>
        <pc:spChg chg="mod ord">
          <ac:chgData name="Mitchell Wand" userId="de9b44c55c049659" providerId="LiveId" clId="{572C70EA-A92C-4A83-9F86-164E56FFA01E}" dt="2024-03-25T21:25:50.810" v="205" actId="700"/>
          <ac:spMkLst>
            <pc:docMk/>
            <pc:sldMk cId="55023244" sldId="326"/>
            <ac:spMk id="151" creationId="{00000000-0000-0000-0000-000000000000}"/>
          </ac:spMkLst>
        </pc:spChg>
        <pc:spChg chg="mod ord">
          <ac:chgData name="Mitchell Wand" userId="de9b44c55c049659" providerId="LiveId" clId="{572C70EA-A92C-4A83-9F86-164E56FFA01E}" dt="2024-03-25T21:25:50.810" v="205" actId="700"/>
          <ac:spMkLst>
            <pc:docMk/>
            <pc:sldMk cId="55023244" sldId="326"/>
            <ac:spMk id="153" creationId="{00000000-0000-0000-0000-000000000000}"/>
          </ac:spMkLst>
        </pc:spChg>
        <pc:picChg chg="del">
          <ac:chgData name="Mitchell Wand" userId="de9b44c55c049659" providerId="LiveId" clId="{572C70EA-A92C-4A83-9F86-164E56FFA01E}" dt="2024-03-25T21:24:50.120" v="196" actId="478"/>
          <ac:picMkLst>
            <pc:docMk/>
            <pc:sldMk cId="55023244" sldId="326"/>
            <ac:picMk id="5" creationId="{59A4163D-17D8-0713-96E6-2E199C790AA0}"/>
          </ac:picMkLst>
        </pc:picChg>
        <pc:picChg chg="del">
          <ac:chgData name="Mitchell Wand" userId="de9b44c55c049659" providerId="LiveId" clId="{572C70EA-A92C-4A83-9F86-164E56FFA01E}" dt="2024-03-25T21:25:10.810" v="198" actId="478"/>
          <ac:picMkLst>
            <pc:docMk/>
            <pc:sldMk cId="55023244" sldId="326"/>
            <ac:picMk id="8" creationId="{E7DCD076-8257-73FF-A7E9-304D7816EE20}"/>
          </ac:picMkLst>
        </pc:picChg>
        <pc:picChg chg="add mod">
          <ac:chgData name="Mitchell Wand" userId="de9b44c55c049659" providerId="LiveId" clId="{572C70EA-A92C-4A83-9F86-164E56FFA01E}" dt="2024-03-25T21:41:21.283" v="738" actId="688"/>
          <ac:picMkLst>
            <pc:docMk/>
            <pc:sldMk cId="55023244" sldId="326"/>
            <ac:picMk id="10" creationId="{7B15D2EE-EF48-BB32-7451-374B2343CD46}"/>
          </ac:picMkLst>
        </pc:picChg>
        <pc:picChg chg="add mod">
          <ac:chgData name="Mitchell Wand" userId="de9b44c55c049659" providerId="LiveId" clId="{572C70EA-A92C-4A83-9F86-164E56FFA01E}" dt="2024-03-25T21:41:34.968" v="741" actId="1076"/>
          <ac:picMkLst>
            <pc:docMk/>
            <pc:sldMk cId="55023244" sldId="326"/>
            <ac:picMk id="12" creationId="{4D7BC443-E952-D28C-B14F-09E7EF899F7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8" name="Shape 38"/>
          <p:cNvSpPr>
            <a:spLocks noGrp="1" noRot="1" noChangeAspect="1"/>
          </p:cNvSpPr>
          <p:nvPr>
            <p:ph type="sldImg"/>
          </p:nvPr>
        </p:nvSpPr>
        <p:spPr>
          <a:xfrm>
            <a:off x="1143000" y="685800"/>
            <a:ext cx="4572000" cy="3429000"/>
          </a:xfrm>
          <a:prstGeom prst="rect">
            <a:avLst/>
          </a:prstGeom>
        </p:spPr>
        <p:txBody>
          <a:bodyPr/>
          <a:lstStyle/>
          <a:p>
            <a:endParaRPr/>
          </a:p>
        </p:txBody>
      </p:sp>
      <p:sp>
        <p:nvSpPr>
          <p:cNvPr id="39" name="Shape 3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400">
        <a:latin typeface="+mn-lt"/>
        <a:ea typeface="+mn-ea"/>
        <a:cs typeface="+mn-cs"/>
        <a:sym typeface="Arial"/>
      </a:defRPr>
    </a:lvl1pPr>
    <a:lvl2pPr indent="228600" latinLnBrk="0">
      <a:defRPr sz="1400">
        <a:latin typeface="+mn-lt"/>
        <a:ea typeface="+mn-ea"/>
        <a:cs typeface="+mn-cs"/>
        <a:sym typeface="Arial"/>
      </a:defRPr>
    </a:lvl2pPr>
    <a:lvl3pPr indent="457200" latinLnBrk="0">
      <a:defRPr sz="1400">
        <a:latin typeface="+mn-lt"/>
        <a:ea typeface="+mn-ea"/>
        <a:cs typeface="+mn-cs"/>
        <a:sym typeface="Arial"/>
      </a:defRPr>
    </a:lvl3pPr>
    <a:lvl4pPr indent="685800" latinLnBrk="0">
      <a:defRPr sz="1400">
        <a:latin typeface="+mn-lt"/>
        <a:ea typeface="+mn-ea"/>
        <a:cs typeface="+mn-cs"/>
        <a:sym typeface="Arial"/>
      </a:defRPr>
    </a:lvl4pPr>
    <a:lvl5pPr indent="914400" latinLnBrk="0">
      <a:defRPr sz="1400">
        <a:latin typeface="+mn-lt"/>
        <a:ea typeface="+mn-ea"/>
        <a:cs typeface="+mn-cs"/>
        <a:sym typeface="Arial"/>
      </a:defRPr>
    </a:lvl5pPr>
    <a:lvl6pPr indent="1143000" latinLnBrk="0">
      <a:defRPr sz="1400">
        <a:latin typeface="+mn-lt"/>
        <a:ea typeface="+mn-ea"/>
        <a:cs typeface="+mn-cs"/>
        <a:sym typeface="Arial"/>
      </a:defRPr>
    </a:lvl6pPr>
    <a:lvl7pPr indent="1371600" latinLnBrk="0">
      <a:defRPr sz="1400">
        <a:latin typeface="+mn-lt"/>
        <a:ea typeface="+mn-ea"/>
        <a:cs typeface="+mn-cs"/>
        <a:sym typeface="Arial"/>
      </a:defRPr>
    </a:lvl7pPr>
    <a:lvl8pPr indent="1600200" latinLnBrk="0">
      <a:defRPr sz="1400">
        <a:latin typeface="+mn-lt"/>
        <a:ea typeface="+mn-ea"/>
        <a:cs typeface="+mn-cs"/>
        <a:sym typeface="Arial"/>
      </a:defRPr>
    </a:lvl8pPr>
    <a:lvl9pPr indent="1828800" latinLnBrk="0">
      <a:defRPr sz="1400">
        <a:latin typeface="+mn-lt"/>
        <a:ea typeface="+mn-ea"/>
        <a:cs typeface="+mn-cs"/>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jlsp.law.columbia.edu/2020/02/13/inaccessible-pizza-delivery-and-the-future-of-the-ada/"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88127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Discussion 1</a:t>
            </a:r>
            <a:r>
              <a:rPr lang="en-US" b="0" dirty="0"/>
              <a:t>: A common way in which software can create severely different outcomes for different groups is stalking and intimate partner violence. Many people aren’t affected by stalking, but for people who are, lots of modern web technology provides </a:t>
            </a:r>
            <a:r>
              <a:rPr lang="en-US" b="0" dirty="0" err="1"/>
              <a:t>suprising</a:t>
            </a:r>
            <a:r>
              <a:rPr lang="en-US" b="0" dirty="0"/>
              <a:t> threats or negative outcomes. How could something as simple as </a:t>
            </a:r>
            <a:r>
              <a:rPr lang="en-US" b="0" dirty="0" err="1"/>
              <a:t>GameNite’s</a:t>
            </a:r>
            <a:r>
              <a:rPr lang="en-US" b="0" dirty="0"/>
              <a:t> “X entered chat” feature be used by a stalker? (Could let someone see when someone is home, measure routines, etc.) How could something like that be mitigated? (Create a “silent mode” where you don’t register as having shown up in chat.) </a:t>
            </a:r>
          </a:p>
          <a:p>
            <a:endParaRPr lang="en-US" b="0" dirty="0"/>
          </a:p>
          <a:p>
            <a:r>
              <a:rPr lang="en-US" b="1" dirty="0"/>
              <a:t>Discussion 2</a:t>
            </a:r>
            <a:r>
              <a:rPr lang="en-US" b="0" dirty="0"/>
              <a:t>: What features are you implementing in your projects that might be useful to a stalker or an abusive partner? If you were doing this for real, would it make sense to try to mitigate this risk, or just build something else?</a:t>
            </a: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FD3A4A-E696-AE4C-9154-E1465059A5C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944032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Shape 84"/>
          <p:cNvSpPr>
            <a:spLocks noGrp="1" noRot="1" noChangeAspect="1"/>
          </p:cNvSpPr>
          <p:nvPr>
            <p:ph type="sldImg"/>
          </p:nvPr>
        </p:nvSpPr>
        <p:spPr>
          <a:xfrm>
            <a:off x="381000" y="685800"/>
            <a:ext cx="6096000" cy="3429000"/>
          </a:xfrm>
          <a:prstGeom prst="rect">
            <a:avLst/>
          </a:prstGeom>
        </p:spPr>
        <p:txBody>
          <a:bodyPr/>
          <a:lstStyle/>
          <a:p>
            <a:endParaRPr/>
          </a:p>
        </p:txBody>
      </p:sp>
      <p:sp>
        <p:nvSpPr>
          <p:cNvPr id="85" name="Shape 85"/>
          <p:cNvSpPr>
            <a:spLocks noGrp="1"/>
          </p:cNvSpPr>
          <p:nvPr>
            <p:ph type="body" sz="quarter" idx="1"/>
          </p:nvPr>
        </p:nvSpPr>
        <p:spPr>
          <a:prstGeom prst="rect">
            <a:avLst/>
          </a:prstGeom>
        </p:spPr>
        <p:txBody>
          <a:bodyPr/>
          <a:lstStyle/>
          <a:p>
            <a:pPr>
              <a:lnSpc>
                <a:spcPct val="117999"/>
              </a:lnSpc>
              <a:defRPr sz="2200">
                <a:latin typeface="Helvetica Neue"/>
                <a:ea typeface="Helvetica Neue"/>
                <a:cs typeface="Helvetica Neue"/>
                <a:sym typeface="Helvetica Neue"/>
              </a:defRPr>
            </a:pPr>
            <a:r>
              <a:rPr lang="en-US" dirty="0"/>
              <a:t>Some </a:t>
            </a:r>
            <a:r>
              <a:rPr dirty="0"/>
              <a:t>states use software to assess a criminal defendant’s likelihood of recidivism - a term used to describe criminals who are likely to re-offend. This prediction is used in pre-trial bail hearings, and also in sentencing, where the goal is to assign longer sentences to those most likely to commit another crime. It is likely not unreasonable to be concerned that some judges might be biased against certain defendants, and assign harsher sentences based on those biases. If computers can accurately predict which defendants are likely to commit new crimes, we could potentially reduce bias in our criminal justice system. </a:t>
            </a:r>
          </a:p>
          <a:p>
            <a:pPr>
              <a:lnSpc>
                <a:spcPct val="117999"/>
              </a:lnSpc>
              <a:defRPr sz="2200">
                <a:latin typeface="Helvetica Neue"/>
                <a:ea typeface="Helvetica Neue"/>
                <a:cs typeface="Helvetica Neue"/>
                <a:sym typeface="Helvetica Neue"/>
              </a:defRPr>
            </a:pPr>
            <a:endParaRPr dirty="0"/>
          </a:p>
          <a:p>
            <a:pPr>
              <a:lnSpc>
                <a:spcPct val="117999"/>
              </a:lnSpc>
              <a:defRPr sz="2200">
                <a:latin typeface="Helvetica Neue"/>
                <a:ea typeface="Helvetica Neue"/>
                <a:cs typeface="Helvetica Neue"/>
                <a:sym typeface="Helvetica Neue"/>
              </a:defRPr>
            </a:pPr>
            <a:r>
              <a:rPr dirty="0"/>
              <a:t>Here are the results of an evaluation of one model, the COMPAS Sentencing Tool in Broward County, Florida.</a:t>
            </a:r>
          </a:p>
          <a:p>
            <a:pPr>
              <a:lnSpc>
                <a:spcPct val="117999"/>
              </a:lnSpc>
              <a:defRPr sz="2200">
                <a:latin typeface="Helvetica Neue"/>
                <a:ea typeface="Helvetica Neue"/>
                <a:cs typeface="Helvetica Neue"/>
                <a:sym typeface="Helvetica Neue"/>
              </a:defRPr>
            </a:pPr>
            <a:endParaRPr dirty="0"/>
          </a:p>
          <a:p>
            <a:pPr>
              <a:lnSpc>
                <a:spcPct val="117999"/>
              </a:lnSpc>
              <a:defRPr sz="2200">
                <a:latin typeface="Helvetica Neue"/>
                <a:ea typeface="Helvetica Neue"/>
                <a:cs typeface="Helvetica Neue"/>
                <a:sym typeface="Helvetica Neue"/>
              </a:defRPr>
            </a:pPr>
            <a:r>
              <a:rPr dirty="0"/>
              <a:t>The percentage of false positives and false negatives was roughly 30% in both ways (not great, in any case!)</a:t>
            </a:r>
          </a:p>
          <a:p>
            <a:pPr>
              <a:lnSpc>
                <a:spcPct val="117999"/>
              </a:lnSpc>
              <a:defRPr sz="2200">
                <a:latin typeface="Helvetica Neue"/>
                <a:ea typeface="Helvetica Neue"/>
                <a:cs typeface="Helvetica Neue"/>
                <a:sym typeface="Helvetica Neue"/>
              </a:defRPr>
            </a:pPr>
            <a:endParaRPr dirty="0"/>
          </a:p>
          <a:p>
            <a:pPr>
              <a:lnSpc>
                <a:spcPct val="117999"/>
              </a:lnSpc>
              <a:defRPr sz="2200">
                <a:latin typeface="Helvetica Neue"/>
                <a:ea typeface="Helvetica Neue"/>
                <a:cs typeface="Helvetica Neue"/>
                <a:sym typeface="Helvetica Neue"/>
              </a:defRPr>
            </a:pPr>
            <a:r>
              <a:rPr dirty="0"/>
              <a:t>But if you break down this data by race, you see that black defendants are far more likely to be falsely labeled as high risk than are white defendants.  (And vice versa: white defendants are far more likely to be falsely labeled as low risk)</a:t>
            </a:r>
          </a:p>
          <a:p>
            <a:pPr>
              <a:lnSpc>
                <a:spcPct val="117999"/>
              </a:lnSpc>
              <a:defRPr sz="2200">
                <a:latin typeface="Helvetica Neue"/>
                <a:ea typeface="Helvetica Neue"/>
                <a:cs typeface="Helvetica Neue"/>
                <a:sym typeface="Helvetica Neue"/>
              </a:defRPr>
            </a:pPr>
            <a:endParaRPr dirty="0"/>
          </a:p>
          <a:p>
            <a:pPr>
              <a:lnSpc>
                <a:spcPct val="117999"/>
              </a:lnSpc>
              <a:defRPr sz="2200">
                <a:latin typeface="Helvetica Neue"/>
                <a:ea typeface="Helvetica Neue"/>
                <a:cs typeface="Helvetica Neue"/>
                <a:sym typeface="Helvetica Neue"/>
              </a:defRPr>
            </a:pPr>
            <a:r>
              <a:rPr dirty="0"/>
              <a:t>When building such tools, it’s vital to evaluate them on multiple dimensions to ensure that we are not simply re-enforcing existing biases.</a:t>
            </a:r>
          </a:p>
        </p:txBody>
      </p:sp>
    </p:spTree>
    <p:extLst>
      <p:ext uri="{BB962C8B-B14F-4D97-AF65-F5344CB8AC3E}">
        <p14:creationId xmlns:p14="http://schemas.microsoft.com/office/powerpoint/2010/main" val="28282097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Machine learning algorithms — which is what most people called “AI” before we started calling large language models “AI” — does have a particular tendency to get trained on human decision making that is biased, and learn to match that biased human decision making. </a:t>
            </a:r>
          </a:p>
          <a:p>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a:t>This can be valuable when we use ML to understand the human biases encoded in data — if we train a model based on the decision making by humans and observe that it is applying heavy weights to race, that can be a signal that there’s racial bias in the human decision making. </a:t>
            </a:r>
          </a:p>
          <a:p>
            <a:endParaRPr lang="en-US" dirty="0"/>
          </a:p>
          <a:p>
            <a:r>
              <a:rPr lang="en-US" dirty="0"/>
              <a:t>But if we’re trying to use a machine learning algorithm to influence decisions that affect people, and we don’t want there to be biased outcomes, this is a very difficult effect to get rid of. Even if we don’t give the algorithm data (like race) that we don’t want it making decisions based on, the algorithm can determine find proxies (like names) that predict the patterns seen in the training data, and therefore drive the decisions that the algorithm makes when it’s deployed.</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2E74410-8C2D-D74F-BE04-1328C526DBDC}" type="slidenum">
              <a:rPr lang="en-US" smtClean="0"/>
              <a:t>14</a:t>
            </a:fld>
            <a:endParaRPr lang="en-US"/>
          </a:p>
        </p:txBody>
      </p:sp>
    </p:spTree>
    <p:extLst>
      <p:ext uri="{BB962C8B-B14F-4D97-AF65-F5344CB8AC3E}">
        <p14:creationId xmlns:p14="http://schemas.microsoft.com/office/powerpoint/2010/main" val="30882449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point — that data-driven algorithms can reflect the biases of their data — is probably not a new one.</a:t>
            </a:r>
          </a:p>
          <a:p>
            <a:endParaRPr lang="en-US" dirty="0"/>
          </a:p>
          <a:p>
            <a:r>
              <a:rPr lang="en-US" dirty="0"/>
              <a:t>This next example is a more fundamental example of how a program can enforce values and reflect biases without ”big data” being anywhere in the neighborhood.</a:t>
            </a:r>
          </a:p>
          <a:p>
            <a:endParaRPr lang="en-US" dirty="0"/>
          </a:p>
          <a:p>
            <a:r>
              <a:rPr lang="en-US" dirty="0"/>
              <a:t>(click)</a:t>
            </a:r>
          </a:p>
          <a:p>
            <a:endParaRPr lang="en-US" dirty="0"/>
          </a:p>
          <a:p>
            <a:r>
              <a:rPr lang="en-US" dirty="0"/>
              <a:t>Last week was Match Week, when almost every final-year medical student in the United States is paired with a residency program for the next stage of their education.</a:t>
            </a:r>
          </a:p>
          <a:p>
            <a:endParaRPr lang="en-US" dirty="0"/>
          </a:p>
          <a:p>
            <a:r>
              <a:rPr lang="en-US" dirty="0"/>
              <a:t>The Match was created to solve a policy problem: hospitals wanted the best students and kept making earlier and earlier offers to students to try to lock in the best students. Who applied to a college early admission? Does anyone think you would be better served by an early admission program where you applied in the fall of your junior year of high school? That was basically what was happening in the 1940s.</a:t>
            </a:r>
          </a:p>
        </p:txBody>
      </p:sp>
    </p:spTree>
    <p:extLst>
      <p:ext uri="{BB962C8B-B14F-4D97-AF65-F5344CB8AC3E}">
        <p14:creationId xmlns:p14="http://schemas.microsoft.com/office/powerpoint/2010/main" val="17973150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Match was created based on the advocacy of students and doctors who realized the status quo was not serving students or the medical profession well. It got rid of early admission entirely — everything happens in a coordinated and centralized fashion, everyone’s preferences — students and med schools — are fed into a centralized algorithm.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It’s a graph algorithm, if this was an algorithms class it wouldn’t take a full lecture to describe how it works. But the property is that it produces a stable match, which is a bipartite graph with the property that there’s no pair of a residency program and a student that would prefer each other over their assigned Match.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First observation: the decision to </a:t>
            </a:r>
            <a:r>
              <a:rPr lang="en-US" i="1" dirty="0"/>
              <a:t>use an algorithm </a:t>
            </a:r>
            <a:r>
              <a:rPr lang="en-US" i="0" dirty="0"/>
              <a:t>instead of human decision makers is not a morally neutral one! (Just as the decision to use a driving algorithm rather than a human driver isn’t?) Are there values that might lead someone to oppose using this algorithm?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But also, the algorithm </a:t>
            </a:r>
            <a:r>
              <a:rPr lang="en-US" i="1" dirty="0"/>
              <a:t>itself </a:t>
            </a:r>
            <a:r>
              <a:rPr lang="en-US" i="0" dirty="0"/>
              <a:t>is meaningfully biased in ways that its creators did not intend. (Click.) Without going into the details of the algorithm itself, it has two roles, “proposers and acceptors”, and it makes sense intuitively to have med students be the “proposers”, since that’s how application processes generally work.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Unfortunately, this choice causes the algorithm — which remember, was created based on successful student advocacy! — to pick a stable matching that was the worst one for students and the best one for residency programs! We didn’t know this until decades later when computer scientists did the analysis. Without any biased data at all, the algorithm had a bias towards one party in the match!</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FD3A4A-E696-AE4C-9154-E1465059A5C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683517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Alvin Roth worked on a redesign of the Match algorithm for the National Residency Matching Program. It solved the initial undetected problem of bias by switching the algorithm to favor students’ preferences.</a:t>
            </a:r>
          </a:p>
          <a:p>
            <a:endParaRPr lang="en-US" dirty="0"/>
          </a:p>
          <a:p>
            <a:r>
              <a:rPr lang="en-US" dirty="0"/>
              <a:t>It also addressed another subtle bias with the idea of an algorithm that matches individuals to residency programs across the country. Anyone want to hazard a guess as to what the other big issue with the Match that arose between then 1950s and the 1990s?</a:t>
            </a:r>
          </a:p>
          <a:p>
            <a:endParaRPr lang="en-US" dirty="0"/>
          </a:p>
          <a:p>
            <a:r>
              <a:rPr lang="en-US" dirty="0"/>
              <a:t>(Click)</a:t>
            </a:r>
          </a:p>
          <a:p>
            <a:endParaRPr lang="en-US" dirty="0"/>
          </a:p>
          <a:p>
            <a:r>
              <a:rPr lang="en-US" dirty="0"/>
              <a:t>In the 1950’s there weren’t a lot of married couples both applying to medical school — less than 6% of medical students were women (and gay marriage wasn’t legal in the United States). The Match algorithm encodes a set of assumptions about how families work and interact with the medical careers — and by providing affordances for married couples, the new algorithm </a:t>
            </a:r>
            <a:r>
              <a:rPr lang="en-US" i="1" dirty="0"/>
              <a:t>also </a:t>
            </a:r>
            <a:r>
              <a:rPr lang="en-US" i="0" dirty="0"/>
              <a:t>encodes a set of assumptions about how families work and interact with medical careers.</a:t>
            </a:r>
            <a:endParaRPr lang="en-US" dirty="0"/>
          </a:p>
        </p:txBody>
      </p:sp>
    </p:spTree>
    <p:extLst>
      <p:ext uri="{BB962C8B-B14F-4D97-AF65-F5344CB8AC3E}">
        <p14:creationId xmlns:p14="http://schemas.microsoft.com/office/powerpoint/2010/main" val="21214482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Software </a:t>
            </a:r>
            <a:r>
              <a:rPr lang="en-US" i="1" dirty="0"/>
              <a:t>definitely </a:t>
            </a:r>
            <a:r>
              <a:rPr lang="en-US" i="0" dirty="0"/>
              <a:t>encodes and enforces societal norms about how people are supposed to live, behave, and act in ways that aren’t easy to anticipate.</a:t>
            </a:r>
          </a:p>
          <a:p>
            <a:endParaRPr lang="en-US" i="0" dirty="0"/>
          </a:p>
          <a:p>
            <a:r>
              <a:rPr lang="en-US" i="0" dirty="0"/>
              <a:t>The Steam game store has had a known issue, for over a decade, that it’s not possible to change your username and keep your achievements and software purchases. This can be a big deal for folks who might include a part of their name in their Steam identifier, and later come to have negative associations with that name. </a:t>
            </a:r>
          </a:p>
          <a:p>
            <a:endParaRPr lang="en-US" i="0" dirty="0"/>
          </a:p>
          <a:p>
            <a:r>
              <a:rPr lang="en-US" i="0" dirty="0"/>
              <a:t>Trans people are one example, but there are lots of reasons people might be uncomfortable with a name they used for themselves in the past. There’s a whole amazing list of ways in which databases and software make assumptions about how names “ought to” work that turn out to be wrong. (“Ought to” is always a key that we’re dealing with ethical questions.)</a:t>
            </a:r>
            <a:endParaRPr lang="en-US" dirty="0"/>
          </a:p>
        </p:txBody>
      </p:sp>
    </p:spTree>
    <p:extLst>
      <p:ext uri="{BB962C8B-B14F-4D97-AF65-F5344CB8AC3E}">
        <p14:creationId xmlns:p14="http://schemas.microsoft.com/office/powerpoint/2010/main" val="16767706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0" dirty="0"/>
              <a:t>It’s not like Steam wanted to make life difficult for trans people and folks who change their names because of association with abusive parents or former spouses or whatever. if you think about how </a:t>
            </a:r>
            <a:r>
              <a:rPr lang="en-US" i="0" dirty="0" err="1"/>
              <a:t>GameNite</a:t>
            </a:r>
            <a:r>
              <a:rPr lang="en-US" i="0" dirty="0"/>
              <a:t> works, you can probably imagine a reasonable data model that they might use that would make this difficult. If the username itself is a key used everywhere, instead of a meaningless identifier, it could be very difficult to update the database to change a username without breaking everything.</a:t>
            </a:r>
          </a:p>
          <a:p>
            <a:endParaRPr lang="en-US" i="0" dirty="0"/>
          </a:p>
          <a:p>
            <a:r>
              <a:rPr lang="en-US" dirty="0"/>
              <a:t>That doesn’t mean that their software didn’t cause avoidable harm to people, though! </a:t>
            </a:r>
          </a:p>
          <a:p>
            <a:endParaRPr lang="en-US" dirty="0"/>
          </a:p>
          <a:p>
            <a:r>
              <a:rPr lang="en-US" dirty="0"/>
              <a:t>One tool for thinking about these kinds of problems is the awesomely named field of ”management cybernetic”, and Beer’s excellent slogan, “The Purpose of a System is What It Does.” POSIWID is described as a “heuristic,” it’s intentionally provocative.</a:t>
            </a:r>
          </a:p>
          <a:p>
            <a:endParaRPr lang="en-US" dirty="0"/>
          </a:p>
          <a:p>
            <a:r>
              <a:rPr lang="en-US" dirty="0"/>
              <a:t>Obviously it’s not precisely true — the purpose of the US medical system isn’t to prevent exactly 2/3 of people with cancer from dying — but it can be useful to think about the </a:t>
            </a:r>
            <a:r>
              <a:rPr lang="en-US" i="0" dirty="0"/>
              <a:t>values encoded by a system in terms of what values that system seems to demonstrate</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FD3A4A-E696-AE4C-9154-E1465059A5C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448454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6480E6-14F1-1BAD-B53A-C49729E211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0CF357-CB7F-F1CB-20B2-73721A53EAD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30B93A8-5A54-2735-0307-C67F7E8CAF45}"/>
              </a:ext>
            </a:extLst>
          </p:cNvPr>
          <p:cNvSpPr>
            <a:spLocks noGrp="1"/>
          </p:cNvSpPr>
          <p:nvPr>
            <p:ph type="body" idx="1"/>
          </p:nvPr>
        </p:nvSpPr>
        <p:spPr/>
        <p:txBody>
          <a:bodyPr/>
          <a:lstStyle/>
          <a:p>
            <a:r>
              <a:rPr lang="en-US" b="1" i="0" dirty="0"/>
              <a:t>Discussion</a:t>
            </a:r>
            <a:r>
              <a:rPr lang="en-US" b="0" i="0" dirty="0"/>
              <a:t>: If you imagine </a:t>
            </a:r>
            <a:r>
              <a:rPr lang="en-US" b="0" i="0" dirty="0" err="1"/>
              <a:t>GameNite</a:t>
            </a:r>
            <a:r>
              <a:rPr lang="en-US" b="0" i="0" dirty="0"/>
              <a:t> is website being actively used by millions of users… what do you think the values encoded in your projects might be? What might the harms be for deploying those software in the real world?</a:t>
            </a:r>
            <a:endParaRPr lang="en-US" b="1" dirty="0"/>
          </a:p>
        </p:txBody>
      </p:sp>
      <p:sp>
        <p:nvSpPr>
          <p:cNvPr id="4" name="Slide Number Placeholder 3">
            <a:extLst>
              <a:ext uri="{FF2B5EF4-FFF2-40B4-BE49-F238E27FC236}">
                <a16:creationId xmlns:a16="http://schemas.microsoft.com/office/drawing/2014/main" id="{E8AE064C-1CBD-C9B1-9F7B-F8EA37818D8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FD3A4A-E696-AE4C-9154-E1465059A5C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797024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548595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t>Let’s go back to a slide from the first lecture.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t>Software engineering is about the design, construction, and maintenance of large programs over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t>A goal of this lecture is to convey that this is an activity that requires consideration of ethics because programs are not morally neutral entities, and programming — coding — is almost never a morally neutral action, even if we’re not particularly inclined or trained to think about it in that way.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t>We’ll mostly cover this by presenting a couple of examples, and finish with a little bit about what our professional organization has to say about ethics</a:t>
            </a:r>
          </a:p>
        </p:txBody>
      </p:sp>
      <p:sp>
        <p:nvSpPr>
          <p:cNvPr id="4" name="Slide Number Placeholder 3"/>
          <p:cNvSpPr>
            <a:spLocks noGrp="1"/>
          </p:cNvSpPr>
          <p:nvPr>
            <p:ph type="sldNum" sz="quarter" idx="5"/>
          </p:nvPr>
        </p:nvSpPr>
        <p:spPr/>
        <p:txBody>
          <a:bodyPr/>
          <a:lstStyle/>
          <a:p>
            <a:fld id="{07937F07-1250-4CCE-B198-1B2887014F41}" type="slidenum">
              <a:rPr lang="en-US" smtClean="0"/>
              <a:t>2</a:t>
            </a:fld>
            <a:endParaRPr lang="en-US"/>
          </a:p>
        </p:txBody>
      </p:sp>
    </p:spTree>
    <p:extLst>
      <p:ext uri="{BB962C8B-B14F-4D97-AF65-F5344CB8AC3E}">
        <p14:creationId xmlns:p14="http://schemas.microsoft.com/office/powerpoint/2010/main" val="20162159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331697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329405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Shape 174"/>
          <p:cNvSpPr>
            <a:spLocks noGrp="1" noRot="1" noChangeAspect="1"/>
          </p:cNvSpPr>
          <p:nvPr>
            <p:ph type="sldImg"/>
          </p:nvPr>
        </p:nvSpPr>
        <p:spPr>
          <a:xfrm>
            <a:off x="381000" y="685800"/>
            <a:ext cx="6096000" cy="3429000"/>
          </a:xfrm>
          <a:prstGeom prst="rect">
            <a:avLst/>
          </a:prstGeom>
        </p:spPr>
        <p:txBody>
          <a:bodyPr/>
          <a:lstStyle/>
          <a:p>
            <a:endParaRPr/>
          </a:p>
        </p:txBody>
      </p:sp>
      <p:sp>
        <p:nvSpPr>
          <p:cNvPr id="175" name="Shape 175"/>
          <p:cNvSpPr>
            <a:spLocks noGrp="1"/>
          </p:cNvSpPr>
          <p:nvPr>
            <p:ph type="body" sz="quarter" idx="1"/>
          </p:nvPr>
        </p:nvSpPr>
        <p:spPr>
          <a:prstGeom prst="rect">
            <a:avLst/>
          </a:prstGeom>
        </p:spPr>
        <p:txBody>
          <a:bodyPr/>
          <a:lstStyle/>
          <a:p>
            <a:r>
              <a:rPr lang="en-US" dirty="0"/>
              <a:t>S</a:t>
            </a:r>
            <a:r>
              <a:rPr dirty="0"/>
              <a:t>tudies have investigated whether simply exposing engineers to this code of ethics improves ethical decision making in software development </a:t>
            </a:r>
            <a:endParaRPr lang="en-US" dirty="0"/>
          </a:p>
          <a:p>
            <a:r>
              <a:rPr lang="en-US" dirty="0"/>
              <a:t>(Click) </a:t>
            </a:r>
          </a:p>
          <a:p>
            <a:r>
              <a:rPr dirty="0"/>
              <a:t>(click), </a:t>
            </a:r>
            <a:endParaRPr lang="en-US" dirty="0"/>
          </a:p>
          <a:p>
            <a:r>
              <a:rPr dirty="0"/>
              <a:t>concluding that this code alone does not improve ethical decision making. </a:t>
            </a:r>
            <a:endParaRPr lang="en-US" dirty="0"/>
          </a:p>
        </p:txBody>
      </p:sp>
    </p:spTree>
    <p:extLst>
      <p:ext uri="{BB962C8B-B14F-4D97-AF65-F5344CB8AC3E}">
        <p14:creationId xmlns:p14="http://schemas.microsoft.com/office/powerpoint/2010/main" val="3144374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Final point is: sometimes we might make decisions as software engineers that cause harm to people! Taking responsibility for mistakes is a part of professional ethics, and a lot of harm can be done by refusing to admit that you’ve made a mistake — the point of thinking about ethics isn’t </a:t>
            </a:r>
          </a:p>
        </p:txBody>
      </p:sp>
    </p:spTree>
    <p:extLst>
      <p:ext uri="{BB962C8B-B14F-4D97-AF65-F5344CB8AC3E}">
        <p14:creationId xmlns:p14="http://schemas.microsoft.com/office/powerpoint/2010/main" val="12622618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3DB72E-371F-3E13-6589-C42F58B123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511DE6-BCDE-C183-57D7-0F501157467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7B744B7C-9787-D5AE-66C5-B116E15BB62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0" dirty="0"/>
          </a:p>
        </p:txBody>
      </p:sp>
      <p:sp>
        <p:nvSpPr>
          <p:cNvPr id="4" name="Slide Number Placeholder 3">
            <a:extLst>
              <a:ext uri="{FF2B5EF4-FFF2-40B4-BE49-F238E27FC236}">
                <a16:creationId xmlns:a16="http://schemas.microsoft.com/office/drawing/2014/main" id="{654D63EA-93FE-C773-7509-8B56474A50D7}"/>
              </a:ext>
            </a:extLst>
          </p:cNvPr>
          <p:cNvSpPr>
            <a:spLocks noGrp="1"/>
          </p:cNvSpPr>
          <p:nvPr>
            <p:ph type="sldNum" sz="quarter" idx="5"/>
          </p:nvPr>
        </p:nvSpPr>
        <p:spPr/>
        <p:txBody>
          <a:bodyPr/>
          <a:lstStyle/>
          <a:p>
            <a:fld id="{07937F07-1250-4CCE-B198-1B2887014F41}" type="slidenum">
              <a:rPr lang="en-US" smtClean="0"/>
              <a:t>27</a:t>
            </a:fld>
            <a:endParaRPr lang="en-US"/>
          </a:p>
        </p:txBody>
      </p:sp>
    </p:spTree>
    <p:extLst>
      <p:ext uri="{BB962C8B-B14F-4D97-AF65-F5344CB8AC3E}">
        <p14:creationId xmlns:p14="http://schemas.microsoft.com/office/powerpoint/2010/main" val="30735095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Shape 162"/>
          <p:cNvSpPr>
            <a:spLocks noGrp="1" noRot="1" noChangeAspect="1"/>
          </p:cNvSpPr>
          <p:nvPr>
            <p:ph type="sldImg"/>
          </p:nvPr>
        </p:nvSpPr>
        <p:spPr>
          <a:xfrm>
            <a:off x="381000" y="685800"/>
            <a:ext cx="6096000" cy="3429000"/>
          </a:xfrm>
          <a:prstGeom prst="rect">
            <a:avLst/>
          </a:prstGeom>
        </p:spPr>
        <p:txBody>
          <a:bodyPr/>
          <a:lstStyle/>
          <a:p>
            <a:endParaRPr/>
          </a:p>
        </p:txBody>
      </p:sp>
      <p:sp>
        <p:nvSpPr>
          <p:cNvPr id="163" name="Shape 163"/>
          <p:cNvSpPr>
            <a:spLocks noGrp="1"/>
          </p:cNvSpPr>
          <p:nvPr>
            <p:ph type="body" sz="quarter" idx="1"/>
          </p:nvPr>
        </p:nvSpPr>
        <p:spPr>
          <a:prstGeom prst="rect">
            <a:avLst/>
          </a:prstGeom>
        </p:spPr>
        <p:txBody>
          <a:bodyPr/>
          <a:lstStyle/>
          <a:p>
            <a:r>
              <a:rPr lang="en-US" dirty="0"/>
              <a:t>Here’s a photo of the bottom of Citigroup Center, which was built 1974. It’s a very interesting building design: a 59 story tower cantilevered over a church - note this unique column architecture supporting the building. The engineer, </a:t>
            </a:r>
            <a:r>
              <a:rPr lang="en-US" dirty="0" err="1"/>
              <a:t>LeMessurier</a:t>
            </a:r>
            <a:r>
              <a:rPr lang="en-US" dirty="0"/>
              <a:t>, created a design that met building code (which in particular, required the design to be resilient to winds from N/S/E/W), but an analysis by an undergrad’s senior thesis found a diagonal hurricane-force wind would quite likely blow over the building. Usually face-on winds are the worst (for a building with columns on corners), but this building had columns in middle! Would have been OK if bottom joints were welded, but steel contractor wanted to bolt them to save millions of dollars, and was OKed. Fixed by the engineering firm, quite quickly, but also quietly. While being fixed added extra precautions to ensure safety and monitor weather, with evacuation plans. Kept secret for 20 years! This is a very interesting case study: note that the engineer did follow regulations, but still did not ensure safety in their design. Thankfully, the flaw was found by the student, and the engineering firm quickly took action to repair it, taking responsibility for the problem. One interesting discussion point here, however, is regarding how it was repaired - in secret! </a:t>
            </a:r>
          </a:p>
          <a:p>
            <a:endParaRPr lang="en-US" dirty="0">
              <a:solidFill>
                <a:srgbClr val="FF0000"/>
              </a:solidFill>
            </a:endParaRPr>
          </a:p>
          <a:p>
            <a:r>
              <a:rPr lang="en-US" dirty="0">
                <a:solidFill>
                  <a:srgbClr val="FF0000"/>
                </a:solidFill>
              </a:rPr>
              <a:t>Do you think that this design flaw should have been made immediately public?</a:t>
            </a:r>
          </a:p>
        </p:txBody>
      </p:sp>
    </p:spTree>
    <p:extLst>
      <p:ext uri="{BB962C8B-B14F-4D97-AF65-F5344CB8AC3E}">
        <p14:creationId xmlns:p14="http://schemas.microsoft.com/office/powerpoint/2010/main" val="27151769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Shape 162"/>
          <p:cNvSpPr>
            <a:spLocks noGrp="1" noRot="1" noChangeAspect="1"/>
          </p:cNvSpPr>
          <p:nvPr>
            <p:ph type="sldImg"/>
          </p:nvPr>
        </p:nvSpPr>
        <p:spPr>
          <a:xfrm>
            <a:off x="381000" y="685800"/>
            <a:ext cx="6096000" cy="3429000"/>
          </a:xfrm>
          <a:prstGeom prst="rect">
            <a:avLst/>
          </a:prstGeom>
        </p:spPr>
        <p:txBody>
          <a:bodyPr/>
          <a:lstStyle/>
          <a:p>
            <a:endParaRPr/>
          </a:p>
        </p:txBody>
      </p:sp>
      <p:sp>
        <p:nvSpPr>
          <p:cNvPr id="163" name="Shape 163"/>
          <p:cNvSpPr>
            <a:spLocks noGrp="1"/>
          </p:cNvSpPr>
          <p:nvPr>
            <p:ph type="body" sz="quarter" idx="1"/>
          </p:nvPr>
        </p:nvSpPr>
        <p:spPr>
          <a:prstGeom prst="rect">
            <a:avLst/>
          </a:prstGeom>
        </p:spPr>
        <p:txBody>
          <a:bodyPr/>
          <a:lstStyle/>
          <a:p>
            <a:r>
              <a:rPr lang="en-US" dirty="0"/>
              <a:t>Short/new version:</a:t>
            </a:r>
          </a:p>
          <a:p>
            <a:r>
              <a:rPr lang="en-US" dirty="0"/>
              <a:t>It’s somewhat easier to talk ethics in software engineering in situations where </a:t>
            </a:r>
            <a:r>
              <a:rPr lang="en-US" b="1" dirty="0"/>
              <a:t>outcomes</a:t>
            </a:r>
            <a:r>
              <a:rPr lang="en-US" dirty="0"/>
              <a:t> are obviously bad, like when the Therac-25 radiation therapy machine caused multiple deaths because of a straightforward bug.</a:t>
            </a:r>
          </a:p>
          <a:p>
            <a:endParaRPr lang="en-US" dirty="0"/>
          </a:p>
          <a:p>
            <a:r>
              <a:rPr lang="en-US" b="1" dirty="0"/>
              <a:t>Discussion Question:</a:t>
            </a:r>
            <a:endParaRPr lang="en-US" b="0" dirty="0"/>
          </a:p>
          <a:p>
            <a:r>
              <a:rPr lang="en-US" b="0" dirty="0"/>
              <a:t>- What do we know about software engineering that could be applied, broadly, to make sure that this kind of software failure would be less likely?</a:t>
            </a:r>
          </a:p>
          <a:p>
            <a:endParaRPr lang="en-US" b="0" dirty="0"/>
          </a:p>
          <a:p>
            <a:r>
              <a:rPr lang="en-US" b="0" dirty="0"/>
              <a:t>(Lots of possible answers here: Test driven development! Integration testing and developing a specific testing plan ahead of time! Maybe we need to be a little bit less ”Agile” and a little bit more “Waterfall” in our specs! The Toyota approach to Agile that everyone can shut down the assembly line! I hope someone mentions blameless postmortems, because that’s 1) somewhat correct and 2) blameless postmortems are harder to do when there are likely to be life-altering legal consequences.) </a:t>
            </a:r>
            <a:endParaRPr lang="en-US" b="1" dirty="0"/>
          </a:p>
          <a:p>
            <a:endParaRPr lang="en-US" dirty="0"/>
          </a:p>
          <a:p>
            <a:endParaRPr lang="en-US" dirty="0"/>
          </a:p>
          <a:p>
            <a:r>
              <a:rPr lang="en-US" dirty="0"/>
              <a:t>Long/older version:</a:t>
            </a:r>
          </a:p>
          <a:p>
            <a:r>
              <a:rPr dirty="0"/>
              <a:t>A bug in the software controlling the THERAC-25 radiation treatment machine resulted in the death of at least 6 patients, and administered countless additional overdoses. Investigations after-the-fact found that the manufacturer had extremely poor software development and quality assurance processes, without independent code review, without testing, and without safety checks. The machine operators were assured that overdoses were impossible - software was reused from older machines which had hardware interlocks to prevent these software defects from being catastrophic. Note that one result of this incident is stronger standards for safety-critical (in particular: medical) software, which now require rigorous quality assurance practices. The manufacturer of the machine, however, could have easily prevented further damage had they immediately detected and resolved the bug after the first reported incident in 1985.</a:t>
            </a:r>
            <a:endParaRPr lang="en-US" dirty="0"/>
          </a:p>
          <a:p>
            <a:pPr marL="0" marR="0" lvl="0" indent="0" defTabSz="457200" eaLnBrk="1" fontAlgn="auto" latinLnBrk="0" hangingPunct="1">
              <a:lnSpc>
                <a:spcPct val="117999"/>
              </a:lnSpc>
              <a:spcBef>
                <a:spcPts val="0"/>
              </a:spcBef>
              <a:spcAft>
                <a:spcPts val="0"/>
              </a:spcAft>
              <a:buClrTx/>
              <a:buSzTx/>
              <a:buFontTx/>
              <a:buNone/>
              <a:tabLst/>
              <a:defRPr/>
            </a:pPr>
            <a:r>
              <a:rPr lang="en-US" b="1" dirty="0"/>
              <a:t>Discussion Questions:</a:t>
            </a:r>
            <a:endParaRPr lang="en-US" dirty="0"/>
          </a:p>
          <a:p>
            <a:r>
              <a:rPr lang="en-US" dirty="0"/>
              <a:t>1. Who should be responsible for the errors in a medical device?</a:t>
            </a:r>
          </a:p>
          <a:p>
            <a:r>
              <a:rPr lang="en-US" dirty="0"/>
              <a:t>2. What moral responsibility do creators of software have for the adverse consequences that flow from flaws in that software?</a:t>
            </a:r>
          </a:p>
          <a:p>
            <a:endParaRPr dirty="0"/>
          </a:p>
        </p:txBody>
      </p:sp>
    </p:spTree>
    <p:extLst>
      <p:ext uri="{BB962C8B-B14F-4D97-AF65-F5344CB8AC3E}">
        <p14:creationId xmlns:p14="http://schemas.microsoft.com/office/powerpoint/2010/main" val="16804258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Shape 122"/>
          <p:cNvSpPr>
            <a:spLocks noGrp="1" noRot="1" noChangeAspect="1"/>
          </p:cNvSpPr>
          <p:nvPr>
            <p:ph type="sldImg"/>
          </p:nvPr>
        </p:nvSpPr>
        <p:spPr>
          <a:xfrm>
            <a:off x="381000" y="685800"/>
            <a:ext cx="6096000" cy="3429000"/>
          </a:xfrm>
          <a:prstGeom prst="rect">
            <a:avLst/>
          </a:prstGeom>
        </p:spPr>
        <p:txBody>
          <a:bodyPr/>
          <a:lstStyle/>
          <a:p>
            <a:endParaRPr/>
          </a:p>
        </p:txBody>
      </p:sp>
      <p:sp>
        <p:nvSpPr>
          <p:cNvPr id="123" name="Shape 123"/>
          <p:cNvSpPr>
            <a:spLocks noGrp="1"/>
          </p:cNvSpPr>
          <p:nvPr>
            <p:ph type="body" sz="quarter" idx="1"/>
          </p:nvPr>
        </p:nvSpPr>
        <p:spPr>
          <a:prstGeom prst="rect">
            <a:avLst/>
          </a:prstGeom>
        </p:spPr>
        <p:txBody>
          <a:bodyPr/>
          <a:lstStyle>
            <a:lvl1pPr>
              <a:lnSpc>
                <a:spcPct val="117999"/>
              </a:lnSpc>
              <a:defRPr sz="2200">
                <a:latin typeface="Helvetica Neue"/>
                <a:ea typeface="Helvetica Neue"/>
                <a:cs typeface="Helvetica Neue"/>
                <a:sym typeface="Helvetica Neue"/>
              </a:defRPr>
            </a:lvl1pPr>
          </a:lstStyle>
          <a:p>
            <a:pPr marL="0" marR="0" lvl="0" indent="0" defTabSz="914400" eaLnBrk="1" fontAlgn="auto" latinLnBrk="0" hangingPunct="1">
              <a:lnSpc>
                <a:spcPct val="117999"/>
              </a:lnSpc>
              <a:spcBef>
                <a:spcPts val="0"/>
              </a:spcBef>
              <a:spcAft>
                <a:spcPts val="0"/>
              </a:spcAft>
              <a:buClrTx/>
              <a:buSzTx/>
              <a:buFontTx/>
              <a:buNone/>
              <a:tabLst/>
              <a:defRPr/>
            </a:pPr>
            <a:r>
              <a:rPr lang="en-US" dirty="0"/>
              <a:t>It’s somewhat easier to talk ethics in software engineering in situations where </a:t>
            </a:r>
            <a:r>
              <a:rPr lang="en-US" b="1" dirty="0"/>
              <a:t>motivations</a:t>
            </a:r>
            <a:r>
              <a:rPr lang="en-US" dirty="0"/>
              <a:t> are obviously bad, like when software was written for the specific purpose of cheating on emissions standards. </a:t>
            </a:r>
          </a:p>
          <a:p>
            <a:endParaRPr lang="en-US" dirty="0"/>
          </a:p>
          <a:p>
            <a:r>
              <a:rPr lang="en-US" dirty="0"/>
              <a:t>Volkswagen’s engine control unit had customized software to detect when the car was under an emissions test and tune the engine to reduce performance and emissions, resulting in emissions tests that significantly under-represented the actual emissions of the vehicle. (Click) This software mislead regulators and consumers, and ultimately Volkswagen agreed to spend $14.7 billion in a settlement, and was subject to significant public relations damage.</a:t>
            </a:r>
          </a:p>
          <a:p>
            <a:endParaRPr lang="en-US" dirty="0"/>
          </a:p>
          <a:p>
            <a:r>
              <a:rPr lang="en-US" dirty="0"/>
              <a:t>We don’t have to agree about the wisdom of emissions standards work to agree that this is a textbook failure of professional ethics to write software to bypass regulation. This case involved </a:t>
            </a:r>
            <a:r>
              <a:rPr lang="en-US" dirty="0" err="1"/>
              <a:t>Volkswagon</a:t>
            </a:r>
            <a:r>
              <a:rPr lang="en-US" dirty="0"/>
              <a:t> executives who wrote specific requirements for the software to cheat on emissions, and software engineers that implemented that software understanding its purpose.</a:t>
            </a:r>
          </a:p>
          <a:p>
            <a:endParaRPr lang="en-US" dirty="0"/>
          </a:p>
          <a:p>
            <a:r>
              <a:rPr lang="en-US" dirty="0"/>
              <a:t>Someone went to prison for this. Do you think it was the software engineers, or the business executives? To ask the moral question, who do you think </a:t>
            </a:r>
            <a:r>
              <a:rPr lang="en-US" i="1" dirty="0"/>
              <a:t>ought to </a:t>
            </a:r>
            <a:r>
              <a:rPr lang="en-US" i="0" dirty="0"/>
              <a:t>have faced legal consequences for their actions?</a:t>
            </a:r>
          </a:p>
          <a:p>
            <a:endParaRPr lang="en-US" i="0" dirty="0"/>
          </a:p>
          <a:p>
            <a:r>
              <a:rPr lang="en-US" i="0" dirty="0"/>
              <a:t>(click)</a:t>
            </a:r>
          </a:p>
          <a:p>
            <a:endParaRPr lang="en-US" i="0" dirty="0"/>
          </a:p>
          <a:p>
            <a:r>
              <a:rPr lang="en-US" dirty="0"/>
              <a:t>Turns out it was the business executives in this case. That probably means there are some software engineers out there that could have kept their bosses out of prison if they’d refused to implement software that cheated on regulation. Maybe they would have lost their jobs over that refusal. I wonder how they feel about those choices!</a:t>
            </a:r>
          </a:p>
          <a:p>
            <a:endParaRPr lang="en-US" dirty="0"/>
          </a:p>
        </p:txBody>
      </p:sp>
    </p:spTree>
    <p:extLst>
      <p:ext uri="{BB962C8B-B14F-4D97-AF65-F5344CB8AC3E}">
        <p14:creationId xmlns:p14="http://schemas.microsoft.com/office/powerpoint/2010/main" val="32739892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57442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749A62-C87A-3796-196C-5A33F31516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EA3D6B-A083-D15D-0A3C-5A29C8C07586}"/>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306172C5-30BB-D5DD-3BB0-622347641579}"/>
              </a:ext>
            </a:extLst>
          </p:cNvPr>
          <p:cNvSpPr>
            <a:spLocks noGrp="1"/>
          </p:cNvSpPr>
          <p:nvPr>
            <p:ph type="body" idx="1"/>
          </p:nvPr>
        </p:nvSpPr>
        <p:spPr/>
        <p:txBody>
          <a:bodyPr/>
          <a:lstStyle/>
          <a:p>
            <a:r>
              <a:rPr lang="en-US" dirty="0"/>
              <a:t>Sticking with cars: there are deaths attributed to the software that pilots Tesla vehicles. But, and let’s take them for their word for the purpose </a:t>
            </a:r>
          </a:p>
          <a:p>
            <a:endParaRPr lang="en-US" dirty="0"/>
          </a:p>
          <a:p>
            <a:r>
              <a:rPr lang="en-US" dirty="0"/>
              <a:t>Rather than asking “is this good” or “is this bad,” let’s ask a limited question: </a:t>
            </a:r>
          </a:p>
          <a:p>
            <a:endParaRPr lang="en-US" dirty="0"/>
          </a:p>
          <a:p>
            <a:r>
              <a:rPr lang="en-US" i="1" dirty="0"/>
              <a:t>What are the ethical values that would lead someone to say that Autopilot should be banned or limited? </a:t>
            </a:r>
          </a:p>
          <a:p>
            <a:r>
              <a:rPr lang="en-US" i="0" dirty="0"/>
              <a:t>Possibilities: concern about harm being caused by corporations that can’t or won’t be held responsible, concern about handing life-or-death decisions over software that can’t be inspected or interrogated, desire for individual responsibility over actions and a dislike of putting intermediaries between people and their actions</a:t>
            </a:r>
          </a:p>
          <a:p>
            <a:endParaRPr lang="en-US" i="1" dirty="0"/>
          </a:p>
          <a:p>
            <a:r>
              <a:rPr lang="en-US" i="1" dirty="0"/>
              <a:t>What are the ethical values that would lead someone to say that Autopilot should be encouraged despite acknowledged limitations?</a:t>
            </a:r>
            <a:endParaRPr lang="en-US" b="0" i="0" dirty="0"/>
          </a:p>
          <a:p>
            <a:r>
              <a:rPr lang="en-US" b="0" i="0" dirty="0"/>
              <a:t>Possibilities: straightforward utilitarianism is the obvious move here — if you mostly care about minimizing the number of car deaths and you don’t care about corporations or people being held responsible for individual deaths as much</a:t>
            </a:r>
          </a:p>
          <a:p>
            <a:endParaRPr lang="en-US" b="0" i="0" dirty="0"/>
          </a:p>
          <a:p>
            <a:r>
              <a:rPr lang="en-US" b="1" i="0" dirty="0"/>
              <a:t>Concluding point: </a:t>
            </a:r>
            <a:r>
              <a:rPr lang="en-US" dirty="0"/>
              <a:t>Not everyone will agree on whether a piece of software ought to exist, and those disagreements are often based on people applying different value systems and different ethical frameworks. Realistically, often this results in people talking past each other and/or decisions just getting made based on who has the most power in the situation. It can be valuable in a software engineering process to document </a:t>
            </a:r>
            <a:r>
              <a:rPr lang="en-US" i="1" dirty="0"/>
              <a:t>why </a:t>
            </a:r>
            <a:r>
              <a:rPr lang="en-US" i="0" dirty="0"/>
              <a:t>a decision is being made in a way that participants agree with, even if people don’t agree with the the values being applied and the choice being made. This is a kind of documentation that requires talking about what people’s values are.</a:t>
            </a:r>
            <a:endParaRPr lang="en-US" b="1" dirty="0"/>
          </a:p>
        </p:txBody>
      </p:sp>
    </p:spTree>
    <p:extLst>
      <p:ext uri="{BB962C8B-B14F-4D97-AF65-F5344CB8AC3E}">
        <p14:creationId xmlns:p14="http://schemas.microsoft.com/office/powerpoint/2010/main" val="35901594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Shape 62"/>
          <p:cNvSpPr>
            <a:spLocks noGrp="1" noRot="1" noChangeAspect="1"/>
          </p:cNvSpPr>
          <p:nvPr>
            <p:ph type="sldImg"/>
          </p:nvPr>
        </p:nvSpPr>
        <p:spPr>
          <a:xfrm>
            <a:off x="381000" y="685800"/>
            <a:ext cx="6096000" cy="3429000"/>
          </a:xfrm>
          <a:prstGeom prst="rect">
            <a:avLst/>
          </a:prstGeom>
        </p:spPr>
        <p:txBody>
          <a:bodyPr/>
          <a:lstStyle/>
          <a:p>
            <a:endParaRPr/>
          </a:p>
        </p:txBody>
      </p:sp>
      <p:sp>
        <p:nvSpPr>
          <p:cNvPr id="63" name="Shape 63"/>
          <p:cNvSpPr>
            <a:spLocks noGrp="1"/>
          </p:cNvSpPr>
          <p:nvPr>
            <p:ph type="body" sz="quarter" idx="1"/>
          </p:nvPr>
        </p:nvSpPr>
        <p:spPr>
          <a:prstGeom prst="rect">
            <a:avLst/>
          </a:prstGeom>
        </p:spPr>
        <p:txBody>
          <a:bodyPr/>
          <a:lstStyle>
            <a:lvl1pPr>
              <a:lnSpc>
                <a:spcPct val="117999"/>
              </a:lnSpc>
              <a:defRPr sz="2200">
                <a:latin typeface="Helvetica Neue"/>
                <a:ea typeface="Helvetica Neue"/>
                <a:cs typeface="Helvetica Neue"/>
                <a:sym typeface="Helvetica Neue"/>
              </a:defRPr>
            </a:lvl1pPr>
          </a:lstStyle>
          <a:p>
            <a:r>
              <a:rPr dirty="0"/>
              <a:t>Being an exceptional engineer means not only </a:t>
            </a:r>
            <a:r>
              <a:rPr lang="en-US" dirty="0"/>
              <a:t>that you </a:t>
            </a:r>
            <a:r>
              <a:rPr dirty="0"/>
              <a:t>know HOW to build some </a:t>
            </a:r>
            <a:r>
              <a:rPr lang="en-US" dirty="0"/>
              <a:t>great</a:t>
            </a:r>
            <a:r>
              <a:rPr dirty="0"/>
              <a:t> features, but that you have the judgement to be able to identify and reject features or products that drive adverse outcomes. </a:t>
            </a:r>
            <a:endParaRPr lang="en-US" dirty="0"/>
          </a:p>
          <a:p>
            <a:endParaRPr lang="en-US" b="1" dirty="0"/>
          </a:p>
        </p:txBody>
      </p:sp>
    </p:spTree>
    <p:extLst>
      <p:ext uri="{BB962C8B-B14F-4D97-AF65-F5344CB8AC3E}">
        <p14:creationId xmlns:p14="http://schemas.microsoft.com/office/powerpoint/2010/main" val="14749271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Shape 112"/>
          <p:cNvSpPr>
            <a:spLocks noGrp="1" noRot="1" noChangeAspect="1"/>
          </p:cNvSpPr>
          <p:nvPr>
            <p:ph type="sldImg"/>
          </p:nvPr>
        </p:nvSpPr>
        <p:spPr>
          <a:xfrm>
            <a:off x="381000" y="685800"/>
            <a:ext cx="6096000" cy="3429000"/>
          </a:xfrm>
          <a:prstGeom prst="rect">
            <a:avLst/>
          </a:prstGeom>
        </p:spPr>
        <p:txBody>
          <a:bodyPr/>
          <a:lstStyle/>
          <a:p>
            <a:endParaRPr/>
          </a:p>
        </p:txBody>
      </p:sp>
      <p:sp>
        <p:nvSpPr>
          <p:cNvPr id="113" name="Shape 113"/>
          <p:cNvSpPr>
            <a:spLocks noGrp="1"/>
          </p:cNvSpPr>
          <p:nvPr>
            <p:ph type="body" sz="quarter" idx="1"/>
          </p:nvPr>
        </p:nvSpPr>
        <p:spPr>
          <a:prstGeom prst="rect">
            <a:avLst/>
          </a:prstGeom>
        </p:spPr>
        <p:txBody>
          <a:bodyPr/>
          <a:lstStyle/>
          <a:p>
            <a:pPr>
              <a:lnSpc>
                <a:spcPct val="117999"/>
              </a:lnSpc>
              <a:defRPr sz="2200">
                <a:latin typeface="Helvetica Neue"/>
                <a:ea typeface="Helvetica Neue"/>
                <a:cs typeface="Helvetica Neue"/>
                <a:sym typeface="Helvetica Neue"/>
              </a:defRPr>
            </a:pPr>
            <a:r>
              <a:rPr dirty="0"/>
              <a:t>There are also very direct ways that we can inadvertently construct software that is not inclusive of all of our users. For instance: is our software accessible to users who have disabilities, such as being blind or low-vision? The Americans with Disabilities Act requires that public places must be accessible to people with disabilities. In 2019 a blind man sued Domino’s for not providing an interface for ordering pizza that was compatible with screen-readers, which is a kind of technology that is key to making computer accessible to the blind. </a:t>
            </a:r>
          </a:p>
          <a:p>
            <a:pPr>
              <a:lnSpc>
                <a:spcPct val="117999"/>
              </a:lnSpc>
              <a:defRPr sz="2200">
                <a:latin typeface="Helvetica Neue"/>
                <a:ea typeface="Helvetica Neue"/>
                <a:cs typeface="Helvetica Neue"/>
                <a:sym typeface="Helvetica Neue"/>
              </a:defRPr>
            </a:pPr>
            <a:endParaRPr dirty="0"/>
          </a:p>
          <a:p>
            <a:pPr>
              <a:lnSpc>
                <a:spcPct val="117999"/>
              </a:lnSpc>
              <a:defRPr sz="2200">
                <a:latin typeface="Helvetica Neue"/>
                <a:ea typeface="Helvetica Neue"/>
                <a:cs typeface="Helvetica Neue"/>
                <a:sym typeface="Helvetica Neue"/>
              </a:defRPr>
            </a:pPr>
            <a:r>
              <a:rPr dirty="0"/>
              <a:t>Dominos argued that the ADA only applies to physical interactions, since it was written before Internet, so how are we supposed to know what an accessible website is? The question brought before the supreme court, was, basically: do online retailers need to provide an accessible website? Many within the retail and restaurant industries filed amicus briefs backing Domino’s, stressing the “impossibility of guessing what accessibility means in the online environment.” The supreme court found that the ADA applies to websites, too</a:t>
            </a:r>
            <a:endParaRPr lang="en-US" dirty="0"/>
          </a:p>
          <a:p>
            <a:pPr>
              <a:lnSpc>
                <a:spcPct val="117999"/>
              </a:lnSpc>
              <a:defRPr sz="2200">
                <a:latin typeface="Helvetica Neue"/>
                <a:ea typeface="Helvetica Neue"/>
                <a:cs typeface="Helvetica Neue"/>
                <a:sym typeface="Helvetica Neue"/>
              </a:defRPr>
            </a:pPr>
            <a:endParaRPr dirty="0"/>
          </a:p>
          <a:p>
            <a:pPr>
              <a:lnSpc>
                <a:spcPct val="117999"/>
              </a:lnSpc>
              <a:defRPr sz="2200" u="sng">
                <a:solidFill>
                  <a:srgbClr val="0000FF"/>
                </a:solidFill>
                <a:latin typeface="Helvetica Neue"/>
                <a:ea typeface="Helvetica Neue"/>
                <a:cs typeface="Helvetica Neue"/>
                <a:sym typeface="Helvetica Neue"/>
              </a:defRPr>
            </a:pPr>
            <a:r>
              <a:rPr dirty="0">
                <a:uFill>
                  <a:solidFill>
                    <a:srgbClr val="0000FF"/>
                  </a:solidFill>
                </a:uFill>
                <a:hlinkClick r:id="rId3"/>
              </a:rPr>
              <a:t>http://jlsp.law.columbia.edu/2020/02/13/inaccessible-pizza-delivery-and-the-future-of-the-ada/</a:t>
            </a:r>
            <a:r>
              <a:rPr u="none" dirty="0">
                <a:solidFill>
                  <a:srgbClr val="000000"/>
                </a:solidFill>
              </a:rPr>
              <a:t> </a:t>
            </a:r>
          </a:p>
        </p:txBody>
      </p:sp>
    </p:spTree>
    <p:extLst>
      <p:ext uri="{BB962C8B-B14F-4D97-AF65-F5344CB8AC3E}">
        <p14:creationId xmlns:p14="http://schemas.microsoft.com/office/powerpoint/2010/main" val="29705847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F7219-6BA5-47F5-B7F1-6B0D754E2DE9}"/>
              </a:ext>
            </a:extLst>
          </p:cNvPr>
          <p:cNvSpPr>
            <a:spLocks noGrp="1"/>
          </p:cNvSpPr>
          <p:nvPr>
            <p:ph type="ctrTitle"/>
          </p:nvPr>
        </p:nvSpPr>
        <p:spPr>
          <a:xfrm>
            <a:off x="1078521" y="1330326"/>
            <a:ext cx="21629078" cy="4775200"/>
          </a:xfrm>
        </p:spPr>
        <p:txBody>
          <a:bodyPr anchor="b">
            <a:normAutofit/>
          </a:bodyPr>
          <a:lstStyle>
            <a:lvl1pPr algn="l">
              <a:defRPr sz="6400"/>
            </a:lvl1pPr>
          </a:lstStyle>
          <a:p>
            <a:r>
              <a:rPr lang="en-US" dirty="0"/>
              <a:t>Click to edit Master title style</a:t>
            </a:r>
          </a:p>
        </p:txBody>
      </p:sp>
      <p:sp>
        <p:nvSpPr>
          <p:cNvPr id="3" name="Subtitle 2">
            <a:extLst>
              <a:ext uri="{FF2B5EF4-FFF2-40B4-BE49-F238E27FC236}">
                <a16:creationId xmlns:a16="http://schemas.microsoft.com/office/drawing/2014/main" id="{A5556012-95F5-425E-AD5B-78B7ACF1EC88}"/>
              </a:ext>
            </a:extLst>
          </p:cNvPr>
          <p:cNvSpPr>
            <a:spLocks noGrp="1"/>
          </p:cNvSpPr>
          <p:nvPr>
            <p:ph type="subTitle" idx="1"/>
          </p:nvPr>
        </p:nvSpPr>
        <p:spPr>
          <a:xfrm>
            <a:off x="1078520" y="6475656"/>
            <a:ext cx="20257480" cy="3311524"/>
          </a:xfrm>
        </p:spPr>
        <p:txBody>
          <a:bodyPr>
            <a:normAutofit/>
          </a:bodyPr>
          <a:lstStyle>
            <a:lvl1pPr marL="0" indent="0" algn="l">
              <a:buNone/>
              <a:defRPr sz="5600">
                <a:latin typeface="Verdana" panose="020B0604030504040204" pitchFamily="34" charset="0"/>
                <a:ea typeface="Verdana" panose="020B0604030504040204" pitchFamily="34" charset="0"/>
              </a:defRPr>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p:txBody>
      </p:sp>
      <p:sp>
        <p:nvSpPr>
          <p:cNvPr id="4" name="Date Placeholder 3">
            <a:extLst>
              <a:ext uri="{FF2B5EF4-FFF2-40B4-BE49-F238E27FC236}">
                <a16:creationId xmlns:a16="http://schemas.microsoft.com/office/drawing/2014/main" id="{C43B56B6-995F-4046-9C61-053D0E276BA3}"/>
              </a:ext>
            </a:extLst>
          </p:cNvPr>
          <p:cNvSpPr>
            <a:spLocks noGrp="1"/>
          </p:cNvSpPr>
          <p:nvPr>
            <p:ph type="dt" sz="half" idx="10"/>
          </p:nvPr>
        </p:nvSpPr>
        <p:spPr/>
        <p:txBody>
          <a:bodyPr/>
          <a:lstStyle/>
          <a:p>
            <a:fld id="{5D2A64DE-480B-420F-9649-4F8E696E08E0}" type="datetime1">
              <a:rPr lang="en-US" smtClean="0"/>
              <a:t>5/22/2026</a:t>
            </a:fld>
            <a:endParaRPr lang="en-US"/>
          </a:p>
        </p:txBody>
      </p:sp>
      <p:sp>
        <p:nvSpPr>
          <p:cNvPr id="5" name="Footer Placeholder 4">
            <a:extLst>
              <a:ext uri="{FF2B5EF4-FFF2-40B4-BE49-F238E27FC236}">
                <a16:creationId xmlns:a16="http://schemas.microsoft.com/office/drawing/2014/main" id="{6E05E065-1B81-411E-9A3E-A77A78A3AF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F6926-26F3-46DC-9948-0AFC9748AF72}"/>
              </a:ext>
            </a:extLst>
          </p:cNvPr>
          <p:cNvSpPr>
            <a:spLocks noGrp="1"/>
          </p:cNvSpPr>
          <p:nvPr>
            <p:ph type="sldNum" sz="quarter" idx="12"/>
          </p:nvPr>
        </p:nvSpPr>
        <p:spPr/>
        <p:txBody>
          <a:bodyPr/>
          <a:lstStyle/>
          <a:p>
            <a:fld id="{20F37917-FD3A-4669-9018-DA04BCDD3D75}" type="slidenum">
              <a:rPr lang="en-US" smtClean="0"/>
              <a:t>‹#›</a:t>
            </a:fld>
            <a:endParaRPr lang="en-US"/>
          </a:p>
        </p:txBody>
      </p:sp>
      <p:cxnSp>
        <p:nvCxnSpPr>
          <p:cNvPr id="8" name="Straight Connector 7">
            <a:extLst>
              <a:ext uri="{FF2B5EF4-FFF2-40B4-BE49-F238E27FC236}">
                <a16:creationId xmlns:a16="http://schemas.microsoft.com/office/drawing/2014/main" id="{FB7E862F-A43D-4114-BCB5-88FBB072B5E3}"/>
              </a:ext>
            </a:extLst>
          </p:cNvPr>
          <p:cNvCxnSpPr/>
          <p:nvPr userDrawn="1"/>
        </p:nvCxnSpPr>
        <p:spPr>
          <a:xfrm>
            <a:off x="1078521" y="6111554"/>
            <a:ext cx="21629078"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998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D2A09-5B90-4641-93CD-8F57AD557046}"/>
              </a:ext>
            </a:extLst>
          </p:cNvPr>
          <p:cNvSpPr>
            <a:spLocks noGrp="1"/>
          </p:cNvSpPr>
          <p:nvPr>
            <p:ph type="title"/>
          </p:nvPr>
        </p:nvSpPr>
        <p:spPr>
          <a:xfrm>
            <a:off x="1679577" y="914400"/>
            <a:ext cx="7864474" cy="3200400"/>
          </a:xfrm>
        </p:spPr>
        <p:txBody>
          <a:bodyPr anchor="b"/>
          <a:lstStyle>
            <a:lvl1pPr>
              <a:defRPr sz="6400"/>
            </a:lvl1pPr>
          </a:lstStyle>
          <a:p>
            <a:r>
              <a:rPr lang="en-US"/>
              <a:t>Click to edit Master title style</a:t>
            </a:r>
          </a:p>
        </p:txBody>
      </p:sp>
      <p:sp>
        <p:nvSpPr>
          <p:cNvPr id="3" name="Picture Placeholder 2">
            <a:extLst>
              <a:ext uri="{FF2B5EF4-FFF2-40B4-BE49-F238E27FC236}">
                <a16:creationId xmlns:a16="http://schemas.microsoft.com/office/drawing/2014/main" id="{B31350F3-B3CE-4CFF-8DA5-52A7B3D17D17}"/>
              </a:ext>
            </a:extLst>
          </p:cNvPr>
          <p:cNvSpPr>
            <a:spLocks noGrp="1"/>
          </p:cNvSpPr>
          <p:nvPr>
            <p:ph type="pic" idx="1"/>
          </p:nvPr>
        </p:nvSpPr>
        <p:spPr>
          <a:xfrm>
            <a:off x="10366376" y="1974851"/>
            <a:ext cx="12344400" cy="974725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en-US"/>
          </a:p>
        </p:txBody>
      </p:sp>
      <p:sp>
        <p:nvSpPr>
          <p:cNvPr id="4" name="Text Placeholder 3">
            <a:extLst>
              <a:ext uri="{FF2B5EF4-FFF2-40B4-BE49-F238E27FC236}">
                <a16:creationId xmlns:a16="http://schemas.microsoft.com/office/drawing/2014/main" id="{2626664C-6D02-4CF4-9578-EE17046F176A}"/>
              </a:ext>
            </a:extLst>
          </p:cNvPr>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a:extLst>
              <a:ext uri="{FF2B5EF4-FFF2-40B4-BE49-F238E27FC236}">
                <a16:creationId xmlns:a16="http://schemas.microsoft.com/office/drawing/2014/main" id="{79029906-37E8-4C3E-9239-E2780C69472A}"/>
              </a:ext>
            </a:extLst>
          </p:cNvPr>
          <p:cNvSpPr>
            <a:spLocks noGrp="1"/>
          </p:cNvSpPr>
          <p:nvPr>
            <p:ph type="dt" sz="half" idx="10"/>
          </p:nvPr>
        </p:nvSpPr>
        <p:spPr/>
        <p:txBody>
          <a:bodyPr/>
          <a:lstStyle/>
          <a:p>
            <a:fld id="{EA476A42-A091-4468-A075-64A31BE59948}" type="datetime1">
              <a:rPr lang="en-US" smtClean="0"/>
              <a:t>5/22/2026</a:t>
            </a:fld>
            <a:endParaRPr lang="en-US"/>
          </a:p>
        </p:txBody>
      </p:sp>
      <p:sp>
        <p:nvSpPr>
          <p:cNvPr id="6" name="Footer Placeholder 5">
            <a:extLst>
              <a:ext uri="{FF2B5EF4-FFF2-40B4-BE49-F238E27FC236}">
                <a16:creationId xmlns:a16="http://schemas.microsoft.com/office/drawing/2014/main" id="{B4F4D540-F8F7-41A2-9AF8-CA9DC36733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0D207D-A9AE-4993-85BC-0A490AE0C78B}"/>
              </a:ext>
            </a:extLst>
          </p:cNvPr>
          <p:cNvSpPr>
            <a:spLocks noGrp="1"/>
          </p:cNvSpPr>
          <p:nvPr>
            <p:ph type="sldNum" sz="quarter" idx="12"/>
          </p:nvPr>
        </p:nvSpPr>
        <p:spPr/>
        <p:txBody>
          <a:bodyPr/>
          <a:lstStyle/>
          <a:p>
            <a:fld id="{20F37917-FD3A-4669-9018-DA04BCDD3D75}" type="slidenum">
              <a:rPr lang="en-US" smtClean="0"/>
              <a:t>‹#›</a:t>
            </a:fld>
            <a:endParaRPr lang="en-US"/>
          </a:p>
        </p:txBody>
      </p:sp>
    </p:spTree>
    <p:extLst>
      <p:ext uri="{BB962C8B-B14F-4D97-AF65-F5344CB8AC3E}">
        <p14:creationId xmlns:p14="http://schemas.microsoft.com/office/powerpoint/2010/main" val="27359329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5C82A-A252-4658-90F3-CD841E69172C}"/>
              </a:ext>
            </a:extLst>
          </p:cNvPr>
          <p:cNvSpPr>
            <a:spLocks noGrp="1"/>
          </p:cNvSpPr>
          <p:nvPr>
            <p:ph type="title"/>
          </p:nvPr>
        </p:nvSpPr>
        <p:spPr/>
        <p:txBody>
          <a:bodyPr>
            <a:normAutofit/>
          </a:bodyPr>
          <a:lstStyle>
            <a:lvl1pPr>
              <a:defRPr sz="7200"/>
            </a:lvl1pPr>
          </a:lstStyle>
          <a:p>
            <a:r>
              <a:rPr lang="en-US" dirty="0"/>
              <a:t>Click to edit Master title style</a:t>
            </a:r>
          </a:p>
        </p:txBody>
      </p:sp>
      <p:sp>
        <p:nvSpPr>
          <p:cNvPr id="3" name="Vertical Text Placeholder 2">
            <a:extLst>
              <a:ext uri="{FF2B5EF4-FFF2-40B4-BE49-F238E27FC236}">
                <a16:creationId xmlns:a16="http://schemas.microsoft.com/office/drawing/2014/main" id="{F756BDDE-3FD4-4076-B384-750403C8720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B16770-ADA8-4EC3-8F93-CD06C87E7EC4}"/>
              </a:ext>
            </a:extLst>
          </p:cNvPr>
          <p:cNvSpPr>
            <a:spLocks noGrp="1"/>
          </p:cNvSpPr>
          <p:nvPr>
            <p:ph type="dt" sz="half" idx="10"/>
          </p:nvPr>
        </p:nvSpPr>
        <p:spPr/>
        <p:txBody>
          <a:bodyPr/>
          <a:lstStyle/>
          <a:p>
            <a:fld id="{0D3616D0-8311-4107-9726-6B805E7D05BA}" type="datetime1">
              <a:rPr lang="en-US" smtClean="0"/>
              <a:t>5/22/2026</a:t>
            </a:fld>
            <a:endParaRPr lang="en-US"/>
          </a:p>
        </p:txBody>
      </p:sp>
      <p:sp>
        <p:nvSpPr>
          <p:cNvPr id="5" name="Footer Placeholder 4">
            <a:extLst>
              <a:ext uri="{FF2B5EF4-FFF2-40B4-BE49-F238E27FC236}">
                <a16:creationId xmlns:a16="http://schemas.microsoft.com/office/drawing/2014/main" id="{956A9407-A07E-4CD6-8B79-2C5C32D324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AD9943-4565-4756-87D7-A459B5D658DA}"/>
              </a:ext>
            </a:extLst>
          </p:cNvPr>
          <p:cNvSpPr>
            <a:spLocks noGrp="1"/>
          </p:cNvSpPr>
          <p:nvPr>
            <p:ph type="sldNum" sz="quarter" idx="12"/>
          </p:nvPr>
        </p:nvSpPr>
        <p:spPr/>
        <p:txBody>
          <a:bodyPr/>
          <a:lstStyle/>
          <a:p>
            <a:fld id="{20F37917-FD3A-4669-9018-DA04BCDD3D75}" type="slidenum">
              <a:rPr lang="en-US" smtClean="0"/>
              <a:t>‹#›</a:t>
            </a:fld>
            <a:endParaRPr lang="en-US"/>
          </a:p>
        </p:txBody>
      </p:sp>
    </p:spTree>
    <p:extLst>
      <p:ext uri="{BB962C8B-B14F-4D97-AF65-F5344CB8AC3E}">
        <p14:creationId xmlns:p14="http://schemas.microsoft.com/office/powerpoint/2010/main" val="2380359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E6161F6-0B3C-4567-ADE2-6CD20FC7B0DB}"/>
              </a:ext>
            </a:extLst>
          </p:cNvPr>
          <p:cNvSpPr>
            <a:spLocks noGrp="1"/>
          </p:cNvSpPr>
          <p:nvPr>
            <p:ph type="title" orient="vert"/>
          </p:nvPr>
        </p:nvSpPr>
        <p:spPr>
          <a:xfrm>
            <a:off x="17449800" y="730250"/>
            <a:ext cx="5257800" cy="11623676"/>
          </a:xfrm>
        </p:spPr>
        <p:txBody>
          <a:bodyPr vert="eaVert">
            <a:normAutofit/>
          </a:bodyPr>
          <a:lstStyle>
            <a:lvl1pPr>
              <a:defRPr sz="7200"/>
            </a:lvl1pPr>
          </a:lstStyle>
          <a:p>
            <a:r>
              <a:rPr lang="en-US" dirty="0"/>
              <a:t>Click to edit Master title style</a:t>
            </a:r>
          </a:p>
        </p:txBody>
      </p:sp>
      <p:sp>
        <p:nvSpPr>
          <p:cNvPr id="3" name="Vertical Text Placeholder 2">
            <a:extLst>
              <a:ext uri="{FF2B5EF4-FFF2-40B4-BE49-F238E27FC236}">
                <a16:creationId xmlns:a16="http://schemas.microsoft.com/office/drawing/2014/main" id="{307F20CE-3E28-49C5-A941-80470819E0E9}"/>
              </a:ext>
            </a:extLst>
          </p:cNvPr>
          <p:cNvSpPr>
            <a:spLocks noGrp="1"/>
          </p:cNvSpPr>
          <p:nvPr>
            <p:ph type="body" orient="vert" idx="1"/>
          </p:nvPr>
        </p:nvSpPr>
        <p:spPr>
          <a:xfrm>
            <a:off x="1676400" y="730250"/>
            <a:ext cx="15468600" cy="116236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665335-11AE-43FA-B4FF-7C5C91A9C094}"/>
              </a:ext>
            </a:extLst>
          </p:cNvPr>
          <p:cNvSpPr>
            <a:spLocks noGrp="1"/>
          </p:cNvSpPr>
          <p:nvPr>
            <p:ph type="dt" sz="half" idx="10"/>
          </p:nvPr>
        </p:nvSpPr>
        <p:spPr/>
        <p:txBody>
          <a:bodyPr/>
          <a:lstStyle/>
          <a:p>
            <a:fld id="{3BC2557A-5C88-417A-A763-5AC779462A5F}" type="datetime1">
              <a:rPr lang="en-US" smtClean="0"/>
              <a:t>5/22/2026</a:t>
            </a:fld>
            <a:endParaRPr lang="en-US"/>
          </a:p>
        </p:txBody>
      </p:sp>
      <p:sp>
        <p:nvSpPr>
          <p:cNvPr id="5" name="Footer Placeholder 4">
            <a:extLst>
              <a:ext uri="{FF2B5EF4-FFF2-40B4-BE49-F238E27FC236}">
                <a16:creationId xmlns:a16="http://schemas.microsoft.com/office/drawing/2014/main" id="{A3CDB1C4-4B7A-48D9-8638-70DF828BEB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EDD15E-A1E1-4C0C-A962-2AD1B80CF666}"/>
              </a:ext>
            </a:extLst>
          </p:cNvPr>
          <p:cNvSpPr>
            <a:spLocks noGrp="1"/>
          </p:cNvSpPr>
          <p:nvPr>
            <p:ph type="sldNum" sz="quarter" idx="12"/>
          </p:nvPr>
        </p:nvSpPr>
        <p:spPr/>
        <p:txBody>
          <a:bodyPr/>
          <a:lstStyle/>
          <a:p>
            <a:fld id="{20F37917-FD3A-4669-9018-DA04BCDD3D75}" type="slidenum">
              <a:rPr lang="en-US" smtClean="0"/>
              <a:t>‹#›</a:t>
            </a:fld>
            <a:endParaRPr lang="en-US"/>
          </a:p>
        </p:txBody>
      </p:sp>
    </p:spTree>
    <p:extLst>
      <p:ext uri="{BB962C8B-B14F-4D97-AF65-F5344CB8AC3E}">
        <p14:creationId xmlns:p14="http://schemas.microsoft.com/office/powerpoint/2010/main" val="27160610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 Top">
    <p:spTree>
      <p:nvGrpSpPr>
        <p:cNvPr id="1" name=""/>
        <p:cNvGrpSpPr/>
        <p:nvPr/>
      </p:nvGrpSpPr>
      <p:grpSpPr>
        <a:xfrm>
          <a:off x="0" y="0"/>
          <a:ext cx="0" cy="0"/>
          <a:chOff x="0" y="0"/>
          <a:chExt cx="0" cy="0"/>
        </a:xfrm>
      </p:grpSpPr>
      <p:sp>
        <p:nvSpPr>
          <p:cNvPr id="52" name="Title Text"/>
          <p:cNvSpPr txBox="1">
            <a:spLocks noGrp="1"/>
          </p:cNvSpPr>
          <p:nvPr>
            <p:ph type="title"/>
          </p:nvPr>
        </p:nvSpPr>
        <p:spPr>
          <a:prstGeom prst="rect">
            <a:avLst/>
          </a:prstGeom>
        </p:spPr>
        <p:txBody>
          <a:bodyPr/>
          <a:lstStyle>
            <a:lvl1pPr>
              <a:defRPr baseline="0">
                <a:solidFill>
                  <a:schemeClr val="accent2"/>
                </a:solidFill>
              </a:defRPr>
            </a:lvl1pPr>
          </a:lstStyle>
          <a:p>
            <a:r>
              <a:rPr dirty="0"/>
              <a:t>Title Text</a:t>
            </a:r>
          </a:p>
        </p:txBody>
      </p:sp>
      <p:sp>
        <p:nvSpPr>
          <p:cNvPr id="53" name="Slide Number"/>
          <p:cNvSpPr txBox="1">
            <a:spLocks noGrp="1"/>
          </p:cNvSpPr>
          <p:nvPr>
            <p:ph type="sldNum" sz="quarter" idx="2"/>
          </p:nvPr>
        </p:nvSpPr>
        <p:spPr>
          <a:xfrm>
            <a:off x="30894720" y="12810497"/>
            <a:ext cx="556776" cy="548318"/>
          </a:xfrm>
          <a:prstGeom prst="rect">
            <a:avLst/>
          </a:prstGeom>
        </p:spPr>
        <p:txBody>
          <a:bodyPr/>
          <a:lstStyle/>
          <a:p>
            <a:pPr defTabSz="1095390">
              <a:defRPr/>
            </a:pPr>
            <a:fld id="{86CB4B4D-7CA3-9044-876B-883B54F8677D}" type="slidenum">
              <a:rPr lang="en-US" smtClean="0"/>
              <a:pPr defTabSz="1095390">
                <a:defRPr/>
              </a:pPr>
              <a:t>‹#›</a:t>
            </a:fld>
            <a:endParaRPr lang="en-US"/>
          </a:p>
        </p:txBody>
      </p:sp>
    </p:spTree>
    <p:extLst>
      <p:ext uri="{BB962C8B-B14F-4D97-AF65-F5344CB8AC3E}">
        <p14:creationId xmlns:p14="http://schemas.microsoft.com/office/powerpoint/2010/main" val="3084793530"/>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21" name="Slide Title"/>
          <p:cNvSpPr txBox="1">
            <a:spLocks noGrp="1"/>
          </p:cNvSpPr>
          <p:nvPr>
            <p:ph type="title" hasCustomPrompt="1"/>
          </p:nvPr>
        </p:nvSpPr>
        <p:spPr>
          <a:prstGeom prst="rect">
            <a:avLst/>
          </a:prstGeom>
        </p:spPr>
        <p:txBody>
          <a:bodyPr/>
          <a:lstStyle/>
          <a:p>
            <a:r>
              <a:t>Slide Title</a:t>
            </a:r>
          </a:p>
        </p:txBody>
      </p:sp>
      <p:sp>
        <p:nvSpPr>
          <p:cNvPr id="22" name="Slide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23"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2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75705663"/>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3686" y="4118024"/>
            <a:ext cx="24391336" cy="3657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731519" y="4332729"/>
            <a:ext cx="22943130" cy="3478694"/>
          </a:xfrm>
        </p:spPr>
        <p:txBody>
          <a:bodyPr tIns="45720" bIns="45720" anchor="ctr">
            <a:normAutofit/>
          </a:bodyPr>
          <a:lstStyle>
            <a:lvl1pPr algn="ctr">
              <a:lnSpc>
                <a:spcPct val="80000"/>
              </a:lnSpc>
              <a:defRPr sz="12000" spc="300" baseline="0"/>
            </a:lvl1pPr>
          </a:lstStyle>
          <a:p>
            <a:r>
              <a:rPr lang="en-US"/>
              <a:t>Click to edit Master title style</a:t>
            </a:r>
            <a:endParaRPr lang="en-US" dirty="0"/>
          </a:p>
        </p:txBody>
      </p:sp>
      <p:sp>
        <p:nvSpPr>
          <p:cNvPr id="3" name="Subtitle 2"/>
          <p:cNvSpPr>
            <a:spLocks noGrp="1"/>
          </p:cNvSpPr>
          <p:nvPr>
            <p:ph type="subTitle" idx="1"/>
          </p:nvPr>
        </p:nvSpPr>
        <p:spPr>
          <a:xfrm>
            <a:off x="3048000" y="7992501"/>
            <a:ext cx="18288000" cy="2618510"/>
          </a:xfrm>
        </p:spPr>
        <p:txBody>
          <a:bodyPr>
            <a:normAutofit/>
          </a:bodyPr>
          <a:lstStyle>
            <a:lvl1pPr marL="0" indent="0" algn="ctr">
              <a:buNone/>
              <a:defRPr sz="4000"/>
            </a:lvl1pPr>
            <a:lvl2pPr marL="914400" indent="0" algn="ctr">
              <a:buNone/>
              <a:defRPr sz="4000"/>
            </a:lvl2pPr>
            <a:lvl3pPr marL="1828800" indent="0" algn="ctr">
              <a:buNone/>
              <a:defRPr sz="4000"/>
            </a:lvl3pPr>
            <a:lvl4pPr marL="2743200" indent="0" algn="ctr">
              <a:buNone/>
              <a:defRPr sz="4000"/>
            </a:lvl4pPr>
            <a:lvl5pPr marL="3657600" indent="0" algn="ctr">
              <a:buNone/>
              <a:defRPr sz="4000"/>
            </a:lvl5pPr>
            <a:lvl6pPr marL="4572000" indent="0" algn="ctr">
              <a:buNone/>
              <a:defRPr sz="4000"/>
            </a:lvl6pPr>
            <a:lvl7pPr marL="5486400" indent="0" algn="ctr">
              <a:buNone/>
              <a:defRPr sz="4000"/>
            </a:lvl7pPr>
            <a:lvl8pPr marL="6400800" indent="0" algn="ctr">
              <a:buNone/>
              <a:defRPr sz="4000"/>
            </a:lvl8pPr>
            <a:lvl9pPr marL="7315200" indent="0" algn="ctr">
              <a:buNone/>
              <a:defRPr sz="4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526CB13-A6B4-4D2F-AB18-DECFD755AA2B}" type="datetimeFigureOut">
              <a:rPr lang="en-US" smtClean="0"/>
              <a:t>5/22/2026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BF289E-CD1A-4036-8041-8C8E564DF66B}" type="slidenum">
              <a:rPr lang="en-US" smtClean="0"/>
              <a:t>‹#›</a:t>
            </a:fld>
            <a:endParaRPr lang="en-US"/>
          </a:p>
        </p:txBody>
      </p:sp>
    </p:spTree>
    <p:extLst>
      <p:ext uri="{BB962C8B-B14F-4D97-AF65-F5344CB8AC3E}">
        <p14:creationId xmlns:p14="http://schemas.microsoft.com/office/powerpoint/2010/main" val="37482946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526CB13-A6B4-4D2F-AB18-DECFD755AA2B}" type="datetimeFigureOut">
              <a:rPr lang="en-US" smtClean="0"/>
              <a:t>5/22/2026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BF289E-CD1A-4036-8041-8C8E564DF66B}" type="slidenum">
              <a:rPr lang="en-US" smtClean="0"/>
              <a:t>‹#›</a:t>
            </a:fld>
            <a:endParaRPr lang="en-US"/>
          </a:p>
        </p:txBody>
      </p:sp>
    </p:spTree>
    <p:extLst>
      <p:ext uri="{BB962C8B-B14F-4D97-AF65-F5344CB8AC3E}">
        <p14:creationId xmlns:p14="http://schemas.microsoft.com/office/powerpoint/2010/main" val="26320677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7" name="Rectangle 6"/>
          <p:cNvSpPr/>
          <p:nvPr/>
        </p:nvSpPr>
        <p:spPr>
          <a:xfrm>
            <a:off x="-13686" y="4118024"/>
            <a:ext cx="24391336" cy="3657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66382" y="4417758"/>
            <a:ext cx="21031200" cy="3352800"/>
          </a:xfrm>
        </p:spPr>
        <p:txBody>
          <a:bodyPr anchor="ctr">
            <a:noAutofit/>
          </a:bodyPr>
          <a:lstStyle>
            <a:lvl1pPr algn="ctr">
              <a:lnSpc>
                <a:spcPct val="80000"/>
              </a:lnSpc>
              <a:defRPr sz="12000" b="0" spc="300"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1666382" y="8020669"/>
            <a:ext cx="21031200" cy="2349278"/>
          </a:xfrm>
        </p:spPr>
        <p:txBody>
          <a:bodyPr anchor="t">
            <a:normAutofit/>
          </a:bodyPr>
          <a:lstStyle>
            <a:lvl1pPr marL="0" indent="0" algn="ctr">
              <a:buNone/>
              <a:defRPr sz="4000">
                <a:solidFill>
                  <a:schemeClr val="tx2"/>
                </a:solidFill>
              </a:defRPr>
            </a:lvl1pPr>
            <a:lvl2pPr marL="914400" indent="0">
              <a:buNone/>
              <a:defRPr sz="3600">
                <a:solidFill>
                  <a:schemeClr val="tx1">
                    <a:tint val="75000"/>
                  </a:schemeClr>
                </a:solidFill>
              </a:defRPr>
            </a:lvl2pPr>
            <a:lvl3pPr marL="1828800" indent="0">
              <a:buNone/>
              <a:defRPr sz="3200">
                <a:solidFill>
                  <a:schemeClr val="tx1">
                    <a:tint val="75000"/>
                  </a:schemeClr>
                </a:solidFill>
              </a:defRPr>
            </a:lvl3pPr>
            <a:lvl4pPr marL="2743200" indent="0">
              <a:buNone/>
              <a:defRPr sz="2800">
                <a:solidFill>
                  <a:schemeClr val="tx1">
                    <a:tint val="75000"/>
                  </a:schemeClr>
                </a:solidFill>
              </a:defRPr>
            </a:lvl4pPr>
            <a:lvl5pPr marL="3657600" indent="0">
              <a:buNone/>
              <a:defRPr sz="2800">
                <a:solidFill>
                  <a:schemeClr val="tx1">
                    <a:tint val="75000"/>
                  </a:schemeClr>
                </a:solidFill>
              </a:defRPr>
            </a:lvl5pPr>
            <a:lvl6pPr marL="4572000" indent="0">
              <a:buNone/>
              <a:defRPr sz="2800">
                <a:solidFill>
                  <a:schemeClr val="tx1">
                    <a:tint val="75000"/>
                  </a:schemeClr>
                </a:solidFill>
              </a:defRPr>
            </a:lvl6pPr>
            <a:lvl7pPr marL="5486400" indent="0">
              <a:buNone/>
              <a:defRPr sz="2800">
                <a:solidFill>
                  <a:schemeClr val="tx1">
                    <a:tint val="75000"/>
                  </a:schemeClr>
                </a:solidFill>
              </a:defRPr>
            </a:lvl7pPr>
            <a:lvl8pPr marL="6400800" indent="0">
              <a:buNone/>
              <a:defRPr sz="2800">
                <a:solidFill>
                  <a:schemeClr val="tx1">
                    <a:tint val="75000"/>
                  </a:schemeClr>
                </a:solidFill>
              </a:defRPr>
            </a:lvl8pPr>
            <a:lvl9pPr marL="7315200" indent="0">
              <a:buNone/>
              <a:defRPr sz="2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tx2"/>
                </a:solidFill>
              </a:defRPr>
            </a:lvl1pPr>
          </a:lstStyle>
          <a:p>
            <a:fld id="{0526CB13-A6B4-4D2F-AB18-DECFD755AA2B}" type="datetimeFigureOut">
              <a:rPr lang="en-US" smtClean="0"/>
              <a:t>5/22/2026</a:t>
            </a:fld>
            <a:endParaRPr lang="en-US"/>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F0BF289E-CD1A-4036-8041-8C8E564DF66B}" type="slidenum">
              <a:rPr lang="en-US" smtClean="0"/>
              <a:t>‹#›</a:t>
            </a:fld>
            <a:endParaRPr lang="en-US"/>
          </a:p>
        </p:txBody>
      </p:sp>
    </p:spTree>
    <p:extLst>
      <p:ext uri="{BB962C8B-B14F-4D97-AF65-F5344CB8AC3E}">
        <p14:creationId xmlns:p14="http://schemas.microsoft.com/office/powerpoint/2010/main" val="2558628230"/>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410688" y="4023360"/>
            <a:ext cx="9509760" cy="8412480"/>
          </a:xfrm>
        </p:spPr>
        <p:txBody>
          <a:bodyPr/>
          <a:lstStyle>
            <a:lvl1pPr>
              <a:defRPr sz="44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2460782" y="4023360"/>
            <a:ext cx="9509760" cy="8412480"/>
          </a:xfrm>
        </p:spPr>
        <p:txBody>
          <a:bodyPr/>
          <a:lstStyle>
            <a:lvl1pPr>
              <a:defRPr sz="44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526CB13-A6B4-4D2F-AB18-DECFD755AA2B}" type="datetimeFigureOut">
              <a:rPr lang="en-US" smtClean="0"/>
              <a:t>5/22/2026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BF289E-CD1A-4036-8041-8C8E564DF66B}" type="slidenum">
              <a:rPr lang="en-US" smtClean="0"/>
              <a:t>‹#›</a:t>
            </a:fld>
            <a:endParaRPr lang="en-US"/>
          </a:p>
        </p:txBody>
      </p:sp>
    </p:spTree>
    <p:extLst>
      <p:ext uri="{BB962C8B-B14F-4D97-AF65-F5344CB8AC3E}">
        <p14:creationId xmlns:p14="http://schemas.microsoft.com/office/powerpoint/2010/main" val="29660481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414016" y="3826940"/>
            <a:ext cx="9509760" cy="1486188"/>
          </a:xfrm>
        </p:spPr>
        <p:txBody>
          <a:bodyPr anchor="ctr">
            <a:normAutofit/>
          </a:bodyPr>
          <a:lstStyle>
            <a:lvl1pPr marL="0" indent="0">
              <a:buNone/>
              <a:defRPr sz="42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4" name="Content Placeholder 3"/>
          <p:cNvSpPr>
            <a:spLocks noGrp="1"/>
          </p:cNvSpPr>
          <p:nvPr>
            <p:ph sz="half" idx="2"/>
          </p:nvPr>
        </p:nvSpPr>
        <p:spPr>
          <a:xfrm>
            <a:off x="2414016" y="5313132"/>
            <a:ext cx="9509760" cy="7132320"/>
          </a:xfrm>
        </p:spPr>
        <p:txBody>
          <a:bodyPr/>
          <a:lstStyle>
            <a:lvl1pPr>
              <a:defRPr sz="44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2462460" y="3826940"/>
            <a:ext cx="9509760" cy="1486188"/>
          </a:xfrm>
        </p:spPr>
        <p:txBody>
          <a:bodyPr anchor="ctr">
            <a:normAutofit/>
          </a:bodyPr>
          <a:lstStyle>
            <a:lvl1pPr marL="0" indent="0">
              <a:buNone/>
              <a:defRPr sz="42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6" name="Content Placeholder 5"/>
          <p:cNvSpPr>
            <a:spLocks noGrp="1"/>
          </p:cNvSpPr>
          <p:nvPr>
            <p:ph sz="quarter" idx="4"/>
          </p:nvPr>
        </p:nvSpPr>
        <p:spPr>
          <a:xfrm>
            <a:off x="12462460" y="5313128"/>
            <a:ext cx="9509760" cy="7132320"/>
          </a:xfrm>
        </p:spPr>
        <p:txBody>
          <a:bodyPr/>
          <a:lstStyle>
            <a:lvl1pPr>
              <a:defRPr sz="44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526CB13-A6B4-4D2F-AB18-DECFD755AA2B}" type="datetimeFigureOut">
              <a:rPr lang="en-US" smtClean="0"/>
              <a:t>5/22/2026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0BF289E-CD1A-4036-8041-8C8E564DF66B}" type="slidenum">
              <a:rPr lang="en-US" smtClean="0"/>
              <a:t>‹#›</a:t>
            </a:fld>
            <a:endParaRPr lang="en-US"/>
          </a:p>
        </p:txBody>
      </p:sp>
    </p:spTree>
    <p:extLst>
      <p:ext uri="{BB962C8B-B14F-4D97-AF65-F5344CB8AC3E}">
        <p14:creationId xmlns:p14="http://schemas.microsoft.com/office/powerpoint/2010/main" val="37540364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C750D-385B-4340-80D6-9B052AFB3AD3}"/>
              </a:ext>
            </a:extLst>
          </p:cNvPr>
          <p:cNvSpPr>
            <a:spLocks noGrp="1"/>
          </p:cNvSpPr>
          <p:nvPr>
            <p:ph type="title"/>
          </p:nvPr>
        </p:nvSpPr>
        <p:spPr>
          <a:xfrm>
            <a:off x="1676400" y="36511"/>
            <a:ext cx="21031200" cy="2651126"/>
          </a:xfrm>
        </p:spPr>
        <p:txBody>
          <a:bodyPr anchor="b">
            <a:normAutofit/>
          </a:bodyPr>
          <a:lstStyle>
            <a:lvl1pPr>
              <a:defRPr sz="7200"/>
            </a:lvl1pPr>
          </a:lstStyle>
          <a:p>
            <a:r>
              <a:rPr lang="en-US" dirty="0"/>
              <a:t>Click to edit Master title style</a:t>
            </a:r>
          </a:p>
        </p:txBody>
      </p:sp>
      <p:sp>
        <p:nvSpPr>
          <p:cNvPr id="3" name="Content Placeholder 2">
            <a:extLst>
              <a:ext uri="{FF2B5EF4-FFF2-40B4-BE49-F238E27FC236}">
                <a16:creationId xmlns:a16="http://schemas.microsoft.com/office/drawing/2014/main" id="{23A752EB-722E-4ED5-8E4A-83E134B1F613}"/>
              </a:ext>
            </a:extLst>
          </p:cNvPr>
          <p:cNvSpPr>
            <a:spLocks noGrp="1"/>
          </p:cNvSpPr>
          <p:nvPr>
            <p:ph idx="1"/>
          </p:nvPr>
        </p:nvSpPr>
        <p:spPr>
          <a:xfrm>
            <a:off x="1676400" y="3000320"/>
            <a:ext cx="15774692" cy="87026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B738D97-33FE-455F-99C1-5F94F8FEAE49}"/>
              </a:ext>
            </a:extLst>
          </p:cNvPr>
          <p:cNvSpPr>
            <a:spLocks noGrp="1"/>
          </p:cNvSpPr>
          <p:nvPr>
            <p:ph type="dt" sz="half" idx="10"/>
          </p:nvPr>
        </p:nvSpPr>
        <p:spPr/>
        <p:txBody>
          <a:bodyPr/>
          <a:lstStyle/>
          <a:p>
            <a:fld id="{07C7BFD4-467E-4EDE-93EA-052F5B39A4E5}" type="datetime1">
              <a:rPr lang="en-US" smtClean="0"/>
              <a:t>5/22/2026</a:t>
            </a:fld>
            <a:endParaRPr lang="en-US"/>
          </a:p>
        </p:txBody>
      </p:sp>
      <p:sp>
        <p:nvSpPr>
          <p:cNvPr id="5" name="Footer Placeholder 4">
            <a:extLst>
              <a:ext uri="{FF2B5EF4-FFF2-40B4-BE49-F238E27FC236}">
                <a16:creationId xmlns:a16="http://schemas.microsoft.com/office/drawing/2014/main" id="{0F871F14-9B49-4770-95DB-8F666E2A37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9E3BF3-5975-4AB7-B4BC-3D06649949E2}"/>
              </a:ext>
            </a:extLst>
          </p:cNvPr>
          <p:cNvSpPr>
            <a:spLocks noGrp="1"/>
          </p:cNvSpPr>
          <p:nvPr>
            <p:ph type="sldNum" sz="quarter" idx="12"/>
          </p:nvPr>
        </p:nvSpPr>
        <p:spPr/>
        <p:txBody>
          <a:bodyPr/>
          <a:lstStyle/>
          <a:p>
            <a:fld id="{20F37917-FD3A-4669-9018-DA04BCDD3D75}" type="slidenum">
              <a:rPr lang="en-US" smtClean="0"/>
              <a:t>‹#›</a:t>
            </a:fld>
            <a:endParaRPr lang="en-US"/>
          </a:p>
        </p:txBody>
      </p:sp>
      <p:cxnSp>
        <p:nvCxnSpPr>
          <p:cNvPr id="8" name="Straight Connector 7">
            <a:extLst>
              <a:ext uri="{FF2B5EF4-FFF2-40B4-BE49-F238E27FC236}">
                <a16:creationId xmlns:a16="http://schemas.microsoft.com/office/drawing/2014/main" id="{330E7402-9AD9-47A7-9A7C-9E2D251980C6}"/>
              </a:ext>
            </a:extLst>
          </p:cNvPr>
          <p:cNvCxnSpPr/>
          <p:nvPr userDrawn="1"/>
        </p:nvCxnSpPr>
        <p:spPr>
          <a:xfrm>
            <a:off x="1676400" y="2858116"/>
            <a:ext cx="210312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1357068"/>
      </p:ext>
    </p:extLst>
  </p:cSld>
  <p:clrMapOvr>
    <a:masterClrMapping/>
  </p:clrMapOvr>
  <p:extLst>
    <p:ext uri="{DCECCB84-F9BA-43D5-87BE-67443E8EF086}">
      <p15:sldGuideLst xmlns:p15="http://schemas.microsoft.com/office/powerpoint/2012/main">
        <p15:guide id="1" orient="horz" pos="4320" userDrawn="1">
          <p15:clr>
            <a:srgbClr val="FBAE40"/>
          </p15:clr>
        </p15:guide>
        <p15:guide id="2" pos="768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526CB13-A6B4-4D2F-AB18-DECFD755AA2B}" type="datetimeFigureOut">
              <a:rPr lang="en-US" smtClean="0"/>
              <a:t>5/22/2026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0BF289E-CD1A-4036-8041-8C8E564DF66B}" type="slidenum">
              <a:rPr lang="en-US" smtClean="0"/>
              <a:t>‹#›</a:t>
            </a:fld>
            <a:endParaRPr lang="en-US"/>
          </a:p>
        </p:txBody>
      </p:sp>
    </p:spTree>
    <p:extLst>
      <p:ext uri="{BB962C8B-B14F-4D97-AF65-F5344CB8AC3E}">
        <p14:creationId xmlns:p14="http://schemas.microsoft.com/office/powerpoint/2010/main" val="37320981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26CB13-A6B4-4D2F-AB18-DECFD755AA2B}" type="datetimeFigureOut">
              <a:rPr lang="en-US" smtClean="0"/>
              <a:t>5/22/2026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0BF289E-CD1A-4036-8041-8C8E564DF66B}" type="slidenum">
              <a:rPr lang="en-US" smtClean="0"/>
              <a:t>‹#›</a:t>
            </a:fld>
            <a:endParaRPr lang="en-US"/>
          </a:p>
        </p:txBody>
      </p:sp>
    </p:spTree>
    <p:extLst>
      <p:ext uri="{BB962C8B-B14F-4D97-AF65-F5344CB8AC3E}">
        <p14:creationId xmlns:p14="http://schemas.microsoft.com/office/powerpoint/2010/main" val="41048733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2414016" y="4240108"/>
            <a:ext cx="12252960" cy="822960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5578046" y="4294973"/>
            <a:ext cx="6400800" cy="6864638"/>
          </a:xfrm>
        </p:spPr>
        <p:txBody>
          <a:bodyPr>
            <a:normAutofit/>
          </a:bodyPr>
          <a:lstStyle>
            <a:lvl1pPr marL="0" indent="0">
              <a:lnSpc>
                <a:spcPct val="95000"/>
              </a:lnSpc>
              <a:buNone/>
              <a:defRPr sz="36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a:t>Click to edit Master text styles</a:t>
            </a:r>
          </a:p>
        </p:txBody>
      </p:sp>
      <p:sp>
        <p:nvSpPr>
          <p:cNvPr id="5" name="Date Placeholder 4"/>
          <p:cNvSpPr>
            <a:spLocks noGrp="1"/>
          </p:cNvSpPr>
          <p:nvPr>
            <p:ph type="dt" sz="half" idx="10"/>
          </p:nvPr>
        </p:nvSpPr>
        <p:spPr/>
        <p:txBody>
          <a:bodyPr/>
          <a:lstStyle/>
          <a:p>
            <a:fld id="{0526CB13-A6B4-4D2F-AB18-DECFD755AA2B}" type="datetimeFigureOut">
              <a:rPr lang="en-US" smtClean="0"/>
              <a:t>5/22/2026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BF289E-CD1A-4036-8041-8C8E564DF66B}" type="slidenum">
              <a:rPr lang="en-US" smtClean="0"/>
              <a:t>‹#›</a:t>
            </a:fld>
            <a:endParaRPr lang="en-US"/>
          </a:p>
        </p:txBody>
      </p:sp>
    </p:spTree>
    <p:extLst>
      <p:ext uri="{BB962C8B-B14F-4D97-AF65-F5344CB8AC3E}">
        <p14:creationId xmlns:p14="http://schemas.microsoft.com/office/powerpoint/2010/main" val="38427865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Picture Placeholder 2"/>
          <p:cNvSpPr>
            <a:spLocks noGrp="1" noChangeAspect="1"/>
          </p:cNvSpPr>
          <p:nvPr>
            <p:ph type="pic" idx="1"/>
          </p:nvPr>
        </p:nvSpPr>
        <p:spPr>
          <a:xfrm>
            <a:off x="2560320" y="4422988"/>
            <a:ext cx="12252960" cy="7863840"/>
          </a:xfrm>
          <a:solidFill>
            <a:schemeClr val="tx2">
              <a:lumMod val="60000"/>
              <a:lumOff val="40000"/>
            </a:schemeClr>
          </a:solidFill>
        </p:spPr>
        <p:txBody>
          <a:bodyPr tIns="365760" anchor="t"/>
          <a:lstStyle>
            <a:lvl1pPr marL="0" indent="0" algn="ctr">
              <a:buNone/>
              <a:defRPr sz="6400">
                <a:solidFill>
                  <a:schemeClr val="tx1">
                    <a:lumMod val="50000"/>
                  </a:schemeClr>
                </a:solidFill>
              </a:defRPr>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r>
              <a:rPr lang="en-US"/>
              <a:t>Click icon to add picture</a:t>
            </a:r>
            <a:endParaRPr lang="en-US" dirty="0"/>
          </a:p>
        </p:txBody>
      </p:sp>
      <p:sp>
        <p:nvSpPr>
          <p:cNvPr id="4" name="Text Placeholder 3"/>
          <p:cNvSpPr>
            <a:spLocks noGrp="1"/>
          </p:cNvSpPr>
          <p:nvPr>
            <p:ph type="body" sz="half" idx="2"/>
          </p:nvPr>
        </p:nvSpPr>
        <p:spPr>
          <a:xfrm>
            <a:off x="15581376" y="4301242"/>
            <a:ext cx="6400800" cy="6858000"/>
          </a:xfrm>
        </p:spPr>
        <p:txBody>
          <a:bodyPr>
            <a:normAutofit/>
          </a:bodyPr>
          <a:lstStyle>
            <a:lvl1pPr marL="0" indent="0">
              <a:lnSpc>
                <a:spcPct val="95000"/>
              </a:lnSpc>
              <a:buNone/>
              <a:defRPr sz="36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a:t>Click to edit Master text styles</a:t>
            </a:r>
          </a:p>
        </p:txBody>
      </p:sp>
      <p:sp>
        <p:nvSpPr>
          <p:cNvPr id="5" name="Date Placeholder 4"/>
          <p:cNvSpPr>
            <a:spLocks noGrp="1"/>
          </p:cNvSpPr>
          <p:nvPr>
            <p:ph type="dt" sz="half" idx="10"/>
          </p:nvPr>
        </p:nvSpPr>
        <p:spPr/>
        <p:txBody>
          <a:bodyPr/>
          <a:lstStyle/>
          <a:p>
            <a:fld id="{0526CB13-A6B4-4D2F-AB18-DECFD755AA2B}" type="datetimeFigureOut">
              <a:rPr lang="en-US" smtClean="0"/>
              <a:t>5/22/2026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BF289E-CD1A-4036-8041-8C8E564DF66B}" type="slidenum">
              <a:rPr lang="en-US" smtClean="0"/>
              <a:t>‹#›</a:t>
            </a:fld>
            <a:endParaRPr lang="en-US"/>
          </a:p>
        </p:txBody>
      </p:sp>
    </p:spTree>
    <p:extLst>
      <p:ext uri="{BB962C8B-B14F-4D97-AF65-F5344CB8AC3E}">
        <p14:creationId xmlns:p14="http://schemas.microsoft.com/office/powerpoint/2010/main" val="5018495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526CB13-A6B4-4D2F-AB18-DECFD755AA2B}" type="datetimeFigureOut">
              <a:rPr lang="en-US" smtClean="0"/>
              <a:t>5/22/2026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BF289E-CD1A-4036-8041-8C8E564DF66B}" type="slidenum">
              <a:rPr lang="en-US" smtClean="0"/>
              <a:t>‹#›</a:t>
            </a:fld>
            <a:endParaRPr lang="en-US"/>
          </a:p>
        </p:txBody>
      </p:sp>
    </p:spTree>
    <p:extLst>
      <p:ext uri="{BB962C8B-B14F-4D97-AF65-F5344CB8AC3E}">
        <p14:creationId xmlns:p14="http://schemas.microsoft.com/office/powerpoint/2010/main" val="4281455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18038624" y="0"/>
            <a:ext cx="5486400" cy="1371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8321248" y="549276"/>
            <a:ext cx="4804760" cy="1179512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676399" y="549276"/>
            <a:ext cx="15946582" cy="117951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676400" y="12845709"/>
            <a:ext cx="5486392" cy="730250"/>
          </a:xfrm>
        </p:spPr>
        <p:txBody>
          <a:bodyPr/>
          <a:lstStyle/>
          <a:p>
            <a:fld id="{0526CB13-A6B4-4D2F-AB18-DECFD755AA2B}" type="datetimeFigureOut">
              <a:rPr lang="en-US" smtClean="0"/>
              <a:t>5/22/2026</a:t>
            </a:fld>
            <a:endParaRPr lang="en-US"/>
          </a:p>
        </p:txBody>
      </p:sp>
      <p:sp>
        <p:nvSpPr>
          <p:cNvPr id="5" name="Footer Placeholder 4"/>
          <p:cNvSpPr>
            <a:spLocks noGrp="1"/>
          </p:cNvSpPr>
          <p:nvPr>
            <p:ph type="ftr" sz="quarter" idx="11"/>
          </p:nvPr>
        </p:nvSpPr>
        <p:spPr>
          <a:xfrm>
            <a:off x="7552271" y="12845709"/>
            <a:ext cx="8559338" cy="730250"/>
          </a:xfrm>
        </p:spPr>
        <p:txBody>
          <a:bodyPr/>
          <a:lstStyle/>
          <a:p>
            <a:endParaRPr lang="en-US"/>
          </a:p>
        </p:txBody>
      </p:sp>
      <p:sp>
        <p:nvSpPr>
          <p:cNvPr id="6" name="Slide Number Placeholder 5"/>
          <p:cNvSpPr>
            <a:spLocks noGrp="1"/>
          </p:cNvSpPr>
          <p:nvPr>
            <p:ph type="sldNum" sz="quarter" idx="12"/>
          </p:nvPr>
        </p:nvSpPr>
        <p:spPr>
          <a:xfrm>
            <a:off x="16146097" y="12845709"/>
            <a:ext cx="1759518" cy="730250"/>
          </a:xfrm>
        </p:spPr>
        <p:txBody>
          <a:bodyPr/>
          <a:lstStyle/>
          <a:p>
            <a:fld id="{F0BF289E-CD1A-4036-8041-8C8E564DF66B}" type="slidenum">
              <a:rPr lang="en-US" smtClean="0"/>
              <a:t>‹#›</a:t>
            </a:fld>
            <a:endParaRPr lang="en-US"/>
          </a:p>
        </p:txBody>
      </p:sp>
    </p:spTree>
    <p:extLst>
      <p:ext uri="{BB962C8B-B14F-4D97-AF65-F5344CB8AC3E}">
        <p14:creationId xmlns:p14="http://schemas.microsoft.com/office/powerpoint/2010/main" val="24189951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29" name="Title Text"/>
          <p:cNvSpPr txBox="1">
            <a:spLocks noGrp="1"/>
          </p:cNvSpPr>
          <p:nvPr>
            <p:ph type="title"/>
          </p:nvPr>
        </p:nvSpPr>
        <p:spPr>
          <a:xfrm>
            <a:off x="1078520" y="1330325"/>
            <a:ext cx="21629079" cy="4775201"/>
          </a:xfrm>
          <a:prstGeom prst="rect">
            <a:avLst/>
          </a:prstGeom>
        </p:spPr>
        <p:txBody>
          <a:bodyPr lIns="91439" tIns="91439" rIns="91439" bIns="91439" anchor="b"/>
          <a:lstStyle>
            <a:lvl1pPr defTabSz="1828800">
              <a:lnSpc>
                <a:spcPct val="90000"/>
              </a:lnSpc>
              <a:defRPr sz="6400">
                <a:solidFill>
                  <a:srgbClr val="0070C0"/>
                </a:solidFill>
                <a:latin typeface="Verdana"/>
                <a:ea typeface="Verdana"/>
                <a:cs typeface="Verdana"/>
                <a:sym typeface="Verdana"/>
              </a:defRPr>
            </a:lvl1pPr>
          </a:lstStyle>
          <a:p>
            <a:r>
              <a:t>Title Text</a:t>
            </a:r>
          </a:p>
        </p:txBody>
      </p:sp>
      <p:sp>
        <p:nvSpPr>
          <p:cNvPr id="30" name="Body Level One…"/>
          <p:cNvSpPr txBox="1">
            <a:spLocks noGrp="1"/>
          </p:cNvSpPr>
          <p:nvPr>
            <p:ph type="body" sz="half" idx="1"/>
          </p:nvPr>
        </p:nvSpPr>
        <p:spPr>
          <a:xfrm>
            <a:off x="1078520" y="6475655"/>
            <a:ext cx="20257480" cy="3311525"/>
          </a:xfrm>
          <a:prstGeom prst="rect">
            <a:avLst/>
          </a:prstGeom>
        </p:spPr>
        <p:txBody>
          <a:bodyPr lIns="91439" tIns="91439" rIns="91439" bIns="91439"/>
          <a:lstStyle>
            <a:lvl1pPr marL="0" indent="0" defTabSz="1828800">
              <a:spcBef>
                <a:spcPts val="2000"/>
              </a:spcBef>
              <a:buClrTx/>
              <a:buSzTx/>
              <a:buFontTx/>
              <a:buNone/>
              <a:defRPr sz="5000">
                <a:latin typeface="Verdana"/>
                <a:ea typeface="Verdana"/>
                <a:cs typeface="Verdana"/>
                <a:sym typeface="Verdana"/>
              </a:defRPr>
            </a:lvl1pPr>
            <a:lvl2pPr marL="0" indent="457200" defTabSz="1828800">
              <a:spcBef>
                <a:spcPts val="2000"/>
              </a:spcBef>
              <a:buClrTx/>
              <a:buSzTx/>
              <a:buFontTx/>
              <a:buNone/>
              <a:defRPr sz="5000">
                <a:latin typeface="Verdana"/>
                <a:ea typeface="Verdana"/>
                <a:cs typeface="Verdana"/>
                <a:sym typeface="Verdana"/>
              </a:defRPr>
            </a:lvl2pPr>
            <a:lvl3pPr marL="0" indent="914400" defTabSz="1828800">
              <a:spcBef>
                <a:spcPts val="2000"/>
              </a:spcBef>
              <a:buClrTx/>
              <a:buSzTx/>
              <a:buFontTx/>
              <a:buNone/>
              <a:defRPr sz="5000">
                <a:latin typeface="Verdana"/>
                <a:ea typeface="Verdana"/>
                <a:cs typeface="Verdana"/>
                <a:sym typeface="Verdana"/>
              </a:defRPr>
            </a:lvl3pPr>
            <a:lvl4pPr marL="0" indent="1371600" defTabSz="1828800">
              <a:spcBef>
                <a:spcPts val="2000"/>
              </a:spcBef>
              <a:buClrTx/>
              <a:buSzTx/>
              <a:buFontTx/>
              <a:buNone/>
              <a:defRPr sz="5000">
                <a:latin typeface="Verdana"/>
                <a:ea typeface="Verdana"/>
                <a:cs typeface="Verdana"/>
                <a:sym typeface="Verdana"/>
              </a:defRPr>
            </a:lvl4pPr>
            <a:lvl5pPr marL="0" indent="1828800" defTabSz="1828800">
              <a:spcBef>
                <a:spcPts val="2000"/>
              </a:spcBef>
              <a:buClrTx/>
              <a:buSzTx/>
              <a:buFontTx/>
              <a:buNone/>
              <a:defRPr sz="5000">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xfrm>
            <a:off x="22203052" y="12835870"/>
            <a:ext cx="504548" cy="483910"/>
          </a:xfrm>
          <a:prstGeom prst="rect">
            <a:avLst/>
          </a:prstGeom>
        </p:spPr>
        <p:txBody>
          <a:bodyPr lIns="91439" tIns="91439" rIns="91439" bIns="91439" anchor="ctr"/>
          <a:lstStyle>
            <a:lvl1pPr algn="r" defTabSz="1828800">
              <a:defRPr sz="2400">
                <a:solidFill>
                  <a:srgbClr val="888888"/>
                </a:solidFill>
                <a:latin typeface="Calibri"/>
                <a:ea typeface="Calibri"/>
                <a:cs typeface="Calibri"/>
                <a:sym typeface="Calibri"/>
              </a:defRPr>
            </a:lvl1pPr>
          </a:lstStyle>
          <a:p>
            <a:fld id="{86CB4B4D-7CA3-9044-876B-883B54F8677D}" type="slidenum">
              <a:t>‹#›</a:t>
            </a:fld>
            <a:endParaRPr/>
          </a:p>
        </p:txBody>
      </p:sp>
      <p:sp>
        <p:nvSpPr>
          <p:cNvPr id="32" name="Straight Connector 7"/>
          <p:cNvSpPr/>
          <p:nvPr/>
        </p:nvSpPr>
        <p:spPr>
          <a:xfrm>
            <a:off x="1078519" y="6111554"/>
            <a:ext cx="21629080" cy="1"/>
          </a:xfrm>
          <a:prstGeom prst="line">
            <a:avLst/>
          </a:prstGeom>
          <a:ln w="12700">
            <a:solidFill>
              <a:srgbClr val="4472C4"/>
            </a:solidFill>
            <a:miter/>
          </a:ln>
        </p:spPr>
        <p:txBody>
          <a:bodyPr tIns="91439" bIns="91439"/>
          <a:lstStyle/>
          <a:p>
            <a:pPr algn="ctr" defTabSz="2438337">
              <a:defRPr sz="2400">
                <a:solidFill>
                  <a:srgbClr val="000000"/>
                </a:solidFill>
                <a:latin typeface="Calibri"/>
                <a:ea typeface="Calibri"/>
                <a:cs typeface="Calibri"/>
                <a:sym typeface="Calibri"/>
              </a:defRPr>
            </a:pPr>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Code and Comment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C750D-385B-4340-80D6-9B052AFB3AD3}"/>
              </a:ext>
            </a:extLst>
          </p:cNvPr>
          <p:cNvSpPr>
            <a:spLocks noGrp="1"/>
          </p:cNvSpPr>
          <p:nvPr>
            <p:ph type="title"/>
          </p:nvPr>
        </p:nvSpPr>
        <p:spPr>
          <a:xfrm>
            <a:off x="1676400" y="36511"/>
            <a:ext cx="21031200" cy="2651126"/>
          </a:xfrm>
        </p:spPr>
        <p:txBody>
          <a:bodyPr anchor="b">
            <a:normAutofit/>
          </a:bodyPr>
          <a:lstStyle>
            <a:lvl1pPr>
              <a:defRPr sz="7200"/>
            </a:lvl1pPr>
          </a:lstStyle>
          <a:p>
            <a:r>
              <a:rPr lang="en-US" dirty="0"/>
              <a:t>Click to edit Master title style</a:t>
            </a:r>
          </a:p>
        </p:txBody>
      </p:sp>
      <p:sp>
        <p:nvSpPr>
          <p:cNvPr id="3" name="Content Placeholder 2">
            <a:extLst>
              <a:ext uri="{FF2B5EF4-FFF2-40B4-BE49-F238E27FC236}">
                <a16:creationId xmlns:a16="http://schemas.microsoft.com/office/drawing/2014/main" id="{23A752EB-722E-4ED5-8E4A-83E134B1F613}"/>
              </a:ext>
            </a:extLst>
          </p:cNvPr>
          <p:cNvSpPr>
            <a:spLocks noGrp="1"/>
          </p:cNvSpPr>
          <p:nvPr>
            <p:ph idx="1"/>
          </p:nvPr>
        </p:nvSpPr>
        <p:spPr>
          <a:xfrm>
            <a:off x="16492544" y="3263588"/>
            <a:ext cx="6215056" cy="87026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B738D97-33FE-455F-99C1-5F94F8FEAE49}"/>
              </a:ext>
            </a:extLst>
          </p:cNvPr>
          <p:cNvSpPr>
            <a:spLocks noGrp="1"/>
          </p:cNvSpPr>
          <p:nvPr>
            <p:ph type="dt" sz="half" idx="10"/>
          </p:nvPr>
        </p:nvSpPr>
        <p:spPr/>
        <p:txBody>
          <a:bodyPr/>
          <a:lstStyle/>
          <a:p>
            <a:fld id="{07C7BFD4-467E-4EDE-93EA-052F5B39A4E5}" type="datetime1">
              <a:rPr lang="en-US" smtClean="0"/>
              <a:t>5/22/2026</a:t>
            </a:fld>
            <a:endParaRPr lang="en-US"/>
          </a:p>
        </p:txBody>
      </p:sp>
      <p:sp>
        <p:nvSpPr>
          <p:cNvPr id="5" name="Footer Placeholder 4">
            <a:extLst>
              <a:ext uri="{FF2B5EF4-FFF2-40B4-BE49-F238E27FC236}">
                <a16:creationId xmlns:a16="http://schemas.microsoft.com/office/drawing/2014/main" id="{0F871F14-9B49-4770-95DB-8F666E2A37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9E3BF3-5975-4AB7-B4BC-3D06649949E2}"/>
              </a:ext>
            </a:extLst>
          </p:cNvPr>
          <p:cNvSpPr>
            <a:spLocks noGrp="1"/>
          </p:cNvSpPr>
          <p:nvPr>
            <p:ph type="sldNum" sz="quarter" idx="12"/>
          </p:nvPr>
        </p:nvSpPr>
        <p:spPr/>
        <p:txBody>
          <a:bodyPr/>
          <a:lstStyle/>
          <a:p>
            <a:fld id="{20F37917-FD3A-4669-9018-DA04BCDD3D75}" type="slidenum">
              <a:rPr lang="en-US" smtClean="0"/>
              <a:t>‹#›</a:t>
            </a:fld>
            <a:endParaRPr lang="en-US"/>
          </a:p>
        </p:txBody>
      </p:sp>
      <p:cxnSp>
        <p:nvCxnSpPr>
          <p:cNvPr id="8" name="Straight Connector 7">
            <a:extLst>
              <a:ext uri="{FF2B5EF4-FFF2-40B4-BE49-F238E27FC236}">
                <a16:creationId xmlns:a16="http://schemas.microsoft.com/office/drawing/2014/main" id="{330E7402-9AD9-47A7-9A7C-9E2D251980C6}"/>
              </a:ext>
            </a:extLst>
          </p:cNvPr>
          <p:cNvCxnSpPr/>
          <p:nvPr userDrawn="1"/>
        </p:nvCxnSpPr>
        <p:spPr>
          <a:xfrm>
            <a:off x="1676400" y="2858116"/>
            <a:ext cx="210312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60476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29689-97C8-4C74-9DA9-41C0380CB9AE}"/>
              </a:ext>
            </a:extLst>
          </p:cNvPr>
          <p:cNvSpPr>
            <a:spLocks noGrp="1"/>
          </p:cNvSpPr>
          <p:nvPr>
            <p:ph type="title"/>
          </p:nvPr>
        </p:nvSpPr>
        <p:spPr>
          <a:xfrm>
            <a:off x="1676400" y="1"/>
            <a:ext cx="21031200" cy="2651126"/>
          </a:xfrm>
        </p:spPr>
        <p:txBody>
          <a:bodyPr anchor="b">
            <a:normAutofit/>
          </a:bodyPr>
          <a:lstStyle>
            <a:lvl1pPr>
              <a:defRPr sz="7200"/>
            </a:lvl1pPr>
          </a:lstStyle>
          <a:p>
            <a:r>
              <a:rPr lang="en-US" dirty="0"/>
              <a:t>Click to edit Master title style</a:t>
            </a:r>
          </a:p>
        </p:txBody>
      </p:sp>
      <p:sp>
        <p:nvSpPr>
          <p:cNvPr id="3" name="Date Placeholder 2">
            <a:extLst>
              <a:ext uri="{FF2B5EF4-FFF2-40B4-BE49-F238E27FC236}">
                <a16:creationId xmlns:a16="http://schemas.microsoft.com/office/drawing/2014/main" id="{3C79868A-EEF3-4A9B-8549-9BADCF283326}"/>
              </a:ext>
            </a:extLst>
          </p:cNvPr>
          <p:cNvSpPr>
            <a:spLocks noGrp="1"/>
          </p:cNvSpPr>
          <p:nvPr>
            <p:ph type="dt" sz="half" idx="10"/>
          </p:nvPr>
        </p:nvSpPr>
        <p:spPr/>
        <p:txBody>
          <a:bodyPr/>
          <a:lstStyle/>
          <a:p>
            <a:fld id="{109E55A0-C911-4F03-82FC-7E5926047D46}" type="datetime1">
              <a:rPr lang="en-US" smtClean="0"/>
              <a:t>5/22/2026</a:t>
            </a:fld>
            <a:endParaRPr lang="en-US"/>
          </a:p>
        </p:txBody>
      </p:sp>
      <p:sp>
        <p:nvSpPr>
          <p:cNvPr id="4" name="Footer Placeholder 3">
            <a:extLst>
              <a:ext uri="{FF2B5EF4-FFF2-40B4-BE49-F238E27FC236}">
                <a16:creationId xmlns:a16="http://schemas.microsoft.com/office/drawing/2014/main" id="{761E0DFD-410D-4C41-9994-4C58047D5E9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F70F3D0-5AE9-4747-A0A6-354F0667F65B}"/>
              </a:ext>
            </a:extLst>
          </p:cNvPr>
          <p:cNvSpPr>
            <a:spLocks noGrp="1"/>
          </p:cNvSpPr>
          <p:nvPr>
            <p:ph type="sldNum" sz="quarter" idx="12"/>
          </p:nvPr>
        </p:nvSpPr>
        <p:spPr/>
        <p:txBody>
          <a:bodyPr/>
          <a:lstStyle/>
          <a:p>
            <a:fld id="{20F37917-FD3A-4669-9018-DA04BCDD3D75}" type="slidenum">
              <a:rPr lang="en-US" smtClean="0"/>
              <a:t>‹#›</a:t>
            </a:fld>
            <a:endParaRPr lang="en-US"/>
          </a:p>
        </p:txBody>
      </p:sp>
      <p:cxnSp>
        <p:nvCxnSpPr>
          <p:cNvPr id="7" name="Straight Connector 6">
            <a:extLst>
              <a:ext uri="{FF2B5EF4-FFF2-40B4-BE49-F238E27FC236}">
                <a16:creationId xmlns:a16="http://schemas.microsoft.com/office/drawing/2014/main" id="{D110EEB6-6E3B-42EF-B771-796D5DACD6D4}"/>
              </a:ext>
            </a:extLst>
          </p:cNvPr>
          <p:cNvCxnSpPr/>
          <p:nvPr userDrawn="1"/>
        </p:nvCxnSpPr>
        <p:spPr>
          <a:xfrm>
            <a:off x="1676400" y="2651126"/>
            <a:ext cx="210312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14505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E102D-7499-4BDC-8BA2-825474D95747}"/>
              </a:ext>
            </a:extLst>
          </p:cNvPr>
          <p:cNvSpPr>
            <a:spLocks noGrp="1"/>
          </p:cNvSpPr>
          <p:nvPr>
            <p:ph type="title"/>
          </p:nvPr>
        </p:nvSpPr>
        <p:spPr>
          <a:xfrm>
            <a:off x="1663700" y="3419477"/>
            <a:ext cx="21031200" cy="5705474"/>
          </a:xfrm>
        </p:spPr>
        <p:txBody>
          <a:bodyPr anchor="b">
            <a:normAutofit/>
          </a:bodyPr>
          <a:lstStyle>
            <a:lvl1pPr>
              <a:defRPr sz="8800"/>
            </a:lvl1pPr>
          </a:lstStyle>
          <a:p>
            <a:r>
              <a:rPr lang="en-US" dirty="0"/>
              <a:t>Click to edit Master title style</a:t>
            </a:r>
          </a:p>
        </p:txBody>
      </p:sp>
      <p:sp>
        <p:nvSpPr>
          <p:cNvPr id="3" name="Text Placeholder 2">
            <a:extLst>
              <a:ext uri="{FF2B5EF4-FFF2-40B4-BE49-F238E27FC236}">
                <a16:creationId xmlns:a16="http://schemas.microsoft.com/office/drawing/2014/main" id="{84B50BCC-FEA6-4C8B-92DD-12ECC6BE1DA8}"/>
              </a:ext>
            </a:extLst>
          </p:cNvPr>
          <p:cNvSpPr>
            <a:spLocks noGrp="1"/>
          </p:cNvSpPr>
          <p:nvPr>
            <p:ph type="body" idx="1"/>
          </p:nvPr>
        </p:nvSpPr>
        <p:spPr>
          <a:xfrm>
            <a:off x="1663700" y="9178927"/>
            <a:ext cx="21031200" cy="3000374"/>
          </a:xfrm>
        </p:spPr>
        <p:txBody>
          <a:bodyPr/>
          <a:lstStyle>
            <a:lvl1pPr marL="0" indent="0">
              <a:buNone/>
              <a:defRPr sz="4800">
                <a:solidFill>
                  <a:schemeClr val="tx1">
                    <a:tint val="75000"/>
                  </a:schemeClr>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3476A10-0098-476E-99F2-6C7151D25FAF}"/>
              </a:ext>
            </a:extLst>
          </p:cNvPr>
          <p:cNvSpPr>
            <a:spLocks noGrp="1"/>
          </p:cNvSpPr>
          <p:nvPr>
            <p:ph type="dt" sz="half" idx="10"/>
          </p:nvPr>
        </p:nvSpPr>
        <p:spPr/>
        <p:txBody>
          <a:bodyPr/>
          <a:lstStyle/>
          <a:p>
            <a:fld id="{A533CBE2-D5BE-47AC-ADC2-9CDFC1D0CF90}" type="datetime1">
              <a:rPr lang="en-US" smtClean="0"/>
              <a:t>5/22/2026</a:t>
            </a:fld>
            <a:endParaRPr lang="en-US"/>
          </a:p>
        </p:txBody>
      </p:sp>
      <p:sp>
        <p:nvSpPr>
          <p:cNvPr id="5" name="Footer Placeholder 4">
            <a:extLst>
              <a:ext uri="{FF2B5EF4-FFF2-40B4-BE49-F238E27FC236}">
                <a16:creationId xmlns:a16="http://schemas.microsoft.com/office/drawing/2014/main" id="{7E629B59-28A4-457E-A9FE-D43E630E98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9126F7-7826-4EEA-BCF7-F8DB1CCCD1E6}"/>
              </a:ext>
            </a:extLst>
          </p:cNvPr>
          <p:cNvSpPr>
            <a:spLocks noGrp="1"/>
          </p:cNvSpPr>
          <p:nvPr>
            <p:ph type="sldNum" sz="quarter" idx="12"/>
          </p:nvPr>
        </p:nvSpPr>
        <p:spPr/>
        <p:txBody>
          <a:bodyPr/>
          <a:lstStyle/>
          <a:p>
            <a:fld id="{20F37917-FD3A-4669-9018-DA04BCDD3D75}" type="slidenum">
              <a:rPr lang="en-US" smtClean="0"/>
              <a:t>‹#›</a:t>
            </a:fld>
            <a:endParaRPr lang="en-US"/>
          </a:p>
        </p:txBody>
      </p:sp>
      <p:cxnSp>
        <p:nvCxnSpPr>
          <p:cNvPr id="8" name="Straight Connector 7">
            <a:extLst>
              <a:ext uri="{FF2B5EF4-FFF2-40B4-BE49-F238E27FC236}">
                <a16:creationId xmlns:a16="http://schemas.microsoft.com/office/drawing/2014/main" id="{04FB97FE-BFE6-42A0-A36F-BB63DB3E7E5E}"/>
              </a:ext>
            </a:extLst>
          </p:cNvPr>
          <p:cNvCxnSpPr/>
          <p:nvPr userDrawn="1"/>
        </p:nvCxnSpPr>
        <p:spPr>
          <a:xfrm>
            <a:off x="1663700" y="9124950"/>
            <a:ext cx="210439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45283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AF8A4-82FA-4F62-BD67-4673378FCE4B}"/>
              </a:ext>
            </a:extLst>
          </p:cNvPr>
          <p:cNvSpPr>
            <a:spLocks noGrp="1"/>
          </p:cNvSpPr>
          <p:nvPr>
            <p:ph type="title"/>
          </p:nvPr>
        </p:nvSpPr>
        <p:spPr/>
        <p:txBody>
          <a:bodyPr anchor="b">
            <a:normAutofit/>
          </a:bodyPr>
          <a:lstStyle>
            <a:lvl1pPr>
              <a:defRPr sz="7200"/>
            </a:lvl1pPr>
          </a:lstStyle>
          <a:p>
            <a:r>
              <a:rPr lang="en-US" dirty="0"/>
              <a:t>Click to edit Master title style</a:t>
            </a:r>
          </a:p>
        </p:txBody>
      </p:sp>
      <p:sp>
        <p:nvSpPr>
          <p:cNvPr id="3" name="Content Placeholder 2">
            <a:extLst>
              <a:ext uri="{FF2B5EF4-FFF2-40B4-BE49-F238E27FC236}">
                <a16:creationId xmlns:a16="http://schemas.microsoft.com/office/drawing/2014/main" id="{C4D60252-C68E-46D7-AAA5-ABB7CE5E34AC}"/>
              </a:ext>
            </a:extLst>
          </p:cNvPr>
          <p:cNvSpPr>
            <a:spLocks noGrp="1"/>
          </p:cNvSpPr>
          <p:nvPr>
            <p:ph sz="half" idx="1"/>
          </p:nvPr>
        </p:nvSpPr>
        <p:spPr>
          <a:xfrm>
            <a:off x="1676400" y="3651250"/>
            <a:ext cx="10363200" cy="87026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6A52B70-F8CF-48C4-AE1C-C9CF7101D08C}"/>
              </a:ext>
            </a:extLst>
          </p:cNvPr>
          <p:cNvSpPr>
            <a:spLocks noGrp="1"/>
          </p:cNvSpPr>
          <p:nvPr>
            <p:ph sz="half" idx="2"/>
          </p:nvPr>
        </p:nvSpPr>
        <p:spPr>
          <a:xfrm>
            <a:off x="12344400" y="3651250"/>
            <a:ext cx="10363200"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2E002AF-9677-413A-B99A-8C8BE9559F54}"/>
              </a:ext>
            </a:extLst>
          </p:cNvPr>
          <p:cNvSpPr>
            <a:spLocks noGrp="1"/>
          </p:cNvSpPr>
          <p:nvPr>
            <p:ph type="dt" sz="half" idx="10"/>
          </p:nvPr>
        </p:nvSpPr>
        <p:spPr/>
        <p:txBody>
          <a:bodyPr/>
          <a:lstStyle/>
          <a:p>
            <a:fld id="{39B7EDB1-CE74-4951-85A2-0B01C2128E28}" type="datetime1">
              <a:rPr lang="en-US" smtClean="0"/>
              <a:t>5/22/2026</a:t>
            </a:fld>
            <a:endParaRPr lang="en-US"/>
          </a:p>
        </p:txBody>
      </p:sp>
      <p:sp>
        <p:nvSpPr>
          <p:cNvPr id="6" name="Footer Placeholder 5">
            <a:extLst>
              <a:ext uri="{FF2B5EF4-FFF2-40B4-BE49-F238E27FC236}">
                <a16:creationId xmlns:a16="http://schemas.microsoft.com/office/drawing/2014/main" id="{75BD4DCA-3AF1-43DA-9E55-2BF67A618A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63AD69-C005-4694-9D91-F1A980961CC9}"/>
              </a:ext>
            </a:extLst>
          </p:cNvPr>
          <p:cNvSpPr>
            <a:spLocks noGrp="1"/>
          </p:cNvSpPr>
          <p:nvPr>
            <p:ph type="sldNum" sz="quarter" idx="12"/>
          </p:nvPr>
        </p:nvSpPr>
        <p:spPr/>
        <p:txBody>
          <a:bodyPr/>
          <a:lstStyle/>
          <a:p>
            <a:fld id="{20F37917-FD3A-4669-9018-DA04BCDD3D75}" type="slidenum">
              <a:rPr lang="en-US" smtClean="0"/>
              <a:t>‹#›</a:t>
            </a:fld>
            <a:endParaRPr lang="en-US"/>
          </a:p>
        </p:txBody>
      </p:sp>
      <p:cxnSp>
        <p:nvCxnSpPr>
          <p:cNvPr id="9" name="Straight Connector 8">
            <a:extLst>
              <a:ext uri="{FF2B5EF4-FFF2-40B4-BE49-F238E27FC236}">
                <a16:creationId xmlns:a16="http://schemas.microsoft.com/office/drawing/2014/main" id="{4505F67E-03A6-4630-A98D-6CACA3FBDDEF}"/>
              </a:ext>
            </a:extLst>
          </p:cNvPr>
          <p:cNvCxnSpPr/>
          <p:nvPr userDrawn="1"/>
        </p:nvCxnSpPr>
        <p:spPr>
          <a:xfrm>
            <a:off x="1676400" y="3381376"/>
            <a:ext cx="210312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2138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A34C9-6E2F-41F7-9D31-6E37FA5B47F9}"/>
              </a:ext>
            </a:extLst>
          </p:cNvPr>
          <p:cNvSpPr>
            <a:spLocks noGrp="1"/>
          </p:cNvSpPr>
          <p:nvPr>
            <p:ph type="title"/>
          </p:nvPr>
        </p:nvSpPr>
        <p:spPr>
          <a:xfrm>
            <a:off x="1679576" y="730251"/>
            <a:ext cx="21031200" cy="2651126"/>
          </a:xfrm>
        </p:spPr>
        <p:txBody>
          <a:bodyPr anchor="b">
            <a:normAutofit/>
          </a:bodyPr>
          <a:lstStyle>
            <a:lvl1pPr>
              <a:defRPr sz="7200"/>
            </a:lvl1pPr>
          </a:lstStyle>
          <a:p>
            <a:r>
              <a:rPr lang="en-US" dirty="0"/>
              <a:t>Click to edit Master title style</a:t>
            </a:r>
          </a:p>
        </p:txBody>
      </p:sp>
      <p:sp>
        <p:nvSpPr>
          <p:cNvPr id="3" name="Text Placeholder 2">
            <a:extLst>
              <a:ext uri="{FF2B5EF4-FFF2-40B4-BE49-F238E27FC236}">
                <a16:creationId xmlns:a16="http://schemas.microsoft.com/office/drawing/2014/main" id="{B9BFBC22-43A4-440D-AAD7-465FAB57BE10}"/>
              </a:ext>
            </a:extLst>
          </p:cNvPr>
          <p:cNvSpPr>
            <a:spLocks noGrp="1"/>
          </p:cNvSpPr>
          <p:nvPr>
            <p:ph type="body" idx="1"/>
          </p:nvPr>
        </p:nvSpPr>
        <p:spPr>
          <a:xfrm>
            <a:off x="1679577" y="3362326"/>
            <a:ext cx="10315574"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4" name="Content Placeholder 3">
            <a:extLst>
              <a:ext uri="{FF2B5EF4-FFF2-40B4-BE49-F238E27FC236}">
                <a16:creationId xmlns:a16="http://schemas.microsoft.com/office/drawing/2014/main" id="{A8BEFE43-C4CC-4FF0-B176-0C879EF27A7C}"/>
              </a:ext>
            </a:extLst>
          </p:cNvPr>
          <p:cNvSpPr>
            <a:spLocks noGrp="1"/>
          </p:cNvSpPr>
          <p:nvPr>
            <p:ph sz="half" idx="2"/>
          </p:nvPr>
        </p:nvSpPr>
        <p:spPr>
          <a:xfrm>
            <a:off x="1679577" y="5010150"/>
            <a:ext cx="10315574"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8920B2B-FD99-4575-BC29-4A9B8A50BB30}"/>
              </a:ext>
            </a:extLst>
          </p:cNvPr>
          <p:cNvSpPr>
            <a:spLocks noGrp="1"/>
          </p:cNvSpPr>
          <p:nvPr>
            <p:ph type="body" sz="quarter" idx="3"/>
          </p:nvPr>
        </p:nvSpPr>
        <p:spPr>
          <a:xfrm>
            <a:off x="12344400" y="3362326"/>
            <a:ext cx="10366376"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6" name="Content Placeholder 5">
            <a:extLst>
              <a:ext uri="{FF2B5EF4-FFF2-40B4-BE49-F238E27FC236}">
                <a16:creationId xmlns:a16="http://schemas.microsoft.com/office/drawing/2014/main" id="{067A5329-47DA-4A08-8E7B-D898E11B7C3A}"/>
              </a:ext>
            </a:extLst>
          </p:cNvPr>
          <p:cNvSpPr>
            <a:spLocks noGrp="1"/>
          </p:cNvSpPr>
          <p:nvPr>
            <p:ph sz="quarter" idx="4"/>
          </p:nvPr>
        </p:nvSpPr>
        <p:spPr>
          <a:xfrm>
            <a:off x="12344400" y="5010150"/>
            <a:ext cx="10366376"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0A08467-E7C4-4D3F-99C5-6D3AC3B22260}"/>
              </a:ext>
            </a:extLst>
          </p:cNvPr>
          <p:cNvSpPr>
            <a:spLocks noGrp="1"/>
          </p:cNvSpPr>
          <p:nvPr>
            <p:ph type="dt" sz="half" idx="10"/>
          </p:nvPr>
        </p:nvSpPr>
        <p:spPr/>
        <p:txBody>
          <a:bodyPr/>
          <a:lstStyle/>
          <a:p>
            <a:fld id="{2BC7EB92-A5C2-4807-A9DC-9EDE6CBFB241}" type="datetime1">
              <a:rPr lang="en-US" smtClean="0"/>
              <a:t>5/22/2026</a:t>
            </a:fld>
            <a:endParaRPr lang="en-US"/>
          </a:p>
        </p:txBody>
      </p:sp>
      <p:sp>
        <p:nvSpPr>
          <p:cNvPr id="8" name="Footer Placeholder 7">
            <a:extLst>
              <a:ext uri="{FF2B5EF4-FFF2-40B4-BE49-F238E27FC236}">
                <a16:creationId xmlns:a16="http://schemas.microsoft.com/office/drawing/2014/main" id="{5AA2D386-C960-49F4-8E0B-5A602B21337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5B938FD-9718-4972-A4A8-237B1A211C4A}"/>
              </a:ext>
            </a:extLst>
          </p:cNvPr>
          <p:cNvSpPr>
            <a:spLocks noGrp="1"/>
          </p:cNvSpPr>
          <p:nvPr>
            <p:ph type="sldNum" sz="quarter" idx="12"/>
          </p:nvPr>
        </p:nvSpPr>
        <p:spPr/>
        <p:txBody>
          <a:bodyPr/>
          <a:lstStyle/>
          <a:p>
            <a:fld id="{20F37917-FD3A-4669-9018-DA04BCDD3D75}" type="slidenum">
              <a:rPr lang="en-US" smtClean="0"/>
              <a:t>‹#›</a:t>
            </a:fld>
            <a:endParaRPr lang="en-US"/>
          </a:p>
        </p:txBody>
      </p:sp>
    </p:spTree>
    <p:extLst>
      <p:ext uri="{BB962C8B-B14F-4D97-AF65-F5344CB8AC3E}">
        <p14:creationId xmlns:p14="http://schemas.microsoft.com/office/powerpoint/2010/main" val="35699778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1E7A444-7D99-4911-9642-3917FA60A00A}"/>
              </a:ext>
            </a:extLst>
          </p:cNvPr>
          <p:cNvSpPr>
            <a:spLocks noGrp="1"/>
          </p:cNvSpPr>
          <p:nvPr>
            <p:ph type="dt" sz="half" idx="10"/>
          </p:nvPr>
        </p:nvSpPr>
        <p:spPr/>
        <p:txBody>
          <a:bodyPr/>
          <a:lstStyle/>
          <a:p>
            <a:fld id="{2B7B7EE0-7771-4CD5-9B2B-3550753A54A1}" type="datetime1">
              <a:rPr lang="en-US" smtClean="0"/>
              <a:t>5/22/2026</a:t>
            </a:fld>
            <a:endParaRPr lang="en-US"/>
          </a:p>
        </p:txBody>
      </p:sp>
      <p:sp>
        <p:nvSpPr>
          <p:cNvPr id="3" name="Footer Placeholder 2">
            <a:extLst>
              <a:ext uri="{FF2B5EF4-FFF2-40B4-BE49-F238E27FC236}">
                <a16:creationId xmlns:a16="http://schemas.microsoft.com/office/drawing/2014/main" id="{A3F82BF4-8CCE-40F5-87BF-30A8215B5E2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6281BF9-93A3-4F18-ADE7-E0E4F974DBE9}"/>
              </a:ext>
            </a:extLst>
          </p:cNvPr>
          <p:cNvSpPr>
            <a:spLocks noGrp="1"/>
          </p:cNvSpPr>
          <p:nvPr>
            <p:ph type="sldNum" sz="quarter" idx="12"/>
          </p:nvPr>
        </p:nvSpPr>
        <p:spPr/>
        <p:txBody>
          <a:bodyPr/>
          <a:lstStyle/>
          <a:p>
            <a:fld id="{20F37917-FD3A-4669-9018-DA04BCDD3D75}" type="slidenum">
              <a:rPr lang="en-US" smtClean="0"/>
              <a:t>‹#›</a:t>
            </a:fld>
            <a:endParaRPr lang="en-US"/>
          </a:p>
        </p:txBody>
      </p:sp>
    </p:spTree>
    <p:extLst>
      <p:ext uri="{BB962C8B-B14F-4D97-AF65-F5344CB8AC3E}">
        <p14:creationId xmlns:p14="http://schemas.microsoft.com/office/powerpoint/2010/main" val="33694049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55BC0-2C78-4530-B512-097E3FFC8238}"/>
              </a:ext>
            </a:extLst>
          </p:cNvPr>
          <p:cNvSpPr>
            <a:spLocks noGrp="1"/>
          </p:cNvSpPr>
          <p:nvPr>
            <p:ph type="title"/>
          </p:nvPr>
        </p:nvSpPr>
        <p:spPr>
          <a:xfrm>
            <a:off x="1679577" y="914400"/>
            <a:ext cx="7864474" cy="3200400"/>
          </a:xfrm>
        </p:spPr>
        <p:txBody>
          <a:bodyPr anchor="b"/>
          <a:lstStyle>
            <a:lvl1pPr>
              <a:defRPr sz="6400"/>
            </a:lvl1pPr>
          </a:lstStyle>
          <a:p>
            <a:r>
              <a:rPr lang="en-US"/>
              <a:t>Click to edit Master title style</a:t>
            </a:r>
          </a:p>
        </p:txBody>
      </p:sp>
      <p:sp>
        <p:nvSpPr>
          <p:cNvPr id="3" name="Content Placeholder 2">
            <a:extLst>
              <a:ext uri="{FF2B5EF4-FFF2-40B4-BE49-F238E27FC236}">
                <a16:creationId xmlns:a16="http://schemas.microsoft.com/office/drawing/2014/main" id="{1978D3CA-F128-4EAA-A043-41667828A993}"/>
              </a:ext>
            </a:extLst>
          </p:cNvPr>
          <p:cNvSpPr>
            <a:spLocks noGrp="1"/>
          </p:cNvSpPr>
          <p:nvPr>
            <p:ph idx="1"/>
          </p:nvPr>
        </p:nvSpPr>
        <p:spPr>
          <a:xfrm>
            <a:off x="10366376" y="1974851"/>
            <a:ext cx="12344400"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BAEE186-B06D-4105-84EF-95DBBCFDA4B6}"/>
              </a:ext>
            </a:extLst>
          </p:cNvPr>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a:extLst>
              <a:ext uri="{FF2B5EF4-FFF2-40B4-BE49-F238E27FC236}">
                <a16:creationId xmlns:a16="http://schemas.microsoft.com/office/drawing/2014/main" id="{F1086144-00CA-4143-8DA2-416236D78A82}"/>
              </a:ext>
            </a:extLst>
          </p:cNvPr>
          <p:cNvSpPr>
            <a:spLocks noGrp="1"/>
          </p:cNvSpPr>
          <p:nvPr>
            <p:ph type="dt" sz="half" idx="10"/>
          </p:nvPr>
        </p:nvSpPr>
        <p:spPr/>
        <p:txBody>
          <a:bodyPr/>
          <a:lstStyle/>
          <a:p>
            <a:fld id="{F8B318B3-0E87-4416-A9B8-D891968C2727}" type="datetime1">
              <a:rPr lang="en-US" smtClean="0"/>
              <a:t>5/22/2026</a:t>
            </a:fld>
            <a:endParaRPr lang="en-US"/>
          </a:p>
        </p:txBody>
      </p:sp>
      <p:sp>
        <p:nvSpPr>
          <p:cNvPr id="6" name="Footer Placeholder 5">
            <a:extLst>
              <a:ext uri="{FF2B5EF4-FFF2-40B4-BE49-F238E27FC236}">
                <a16:creationId xmlns:a16="http://schemas.microsoft.com/office/drawing/2014/main" id="{E338B172-43F1-4139-BF32-2DEDF2781D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3CB3DF-517A-4E87-8D32-82F85C3985F1}"/>
              </a:ext>
            </a:extLst>
          </p:cNvPr>
          <p:cNvSpPr>
            <a:spLocks noGrp="1"/>
          </p:cNvSpPr>
          <p:nvPr>
            <p:ph type="sldNum" sz="quarter" idx="12"/>
          </p:nvPr>
        </p:nvSpPr>
        <p:spPr/>
        <p:txBody>
          <a:bodyPr/>
          <a:lstStyle/>
          <a:p>
            <a:fld id="{20F37917-FD3A-4669-9018-DA04BCDD3D75}" type="slidenum">
              <a:rPr lang="en-US" smtClean="0"/>
              <a:t>‹#›</a:t>
            </a:fld>
            <a:endParaRPr lang="en-US"/>
          </a:p>
        </p:txBody>
      </p:sp>
    </p:spTree>
    <p:extLst>
      <p:ext uri="{BB962C8B-B14F-4D97-AF65-F5344CB8AC3E}">
        <p14:creationId xmlns:p14="http://schemas.microsoft.com/office/powerpoint/2010/main" val="16207753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406F07A-0B22-4914-812A-DBA02B47952B}"/>
              </a:ext>
            </a:extLst>
          </p:cNvPr>
          <p:cNvSpPr>
            <a:spLocks noGrp="1"/>
          </p:cNvSpPr>
          <p:nvPr>
            <p:ph type="title"/>
          </p:nvPr>
        </p:nvSpPr>
        <p:spPr>
          <a:xfrm>
            <a:off x="1676400" y="730251"/>
            <a:ext cx="21031200" cy="2651126"/>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892B9C33-4FFB-4197-A3C1-E6E3EB58E2C6}"/>
              </a:ext>
            </a:extLst>
          </p:cNvPr>
          <p:cNvSpPr>
            <a:spLocks noGrp="1"/>
          </p:cNvSpPr>
          <p:nvPr>
            <p:ph type="body" idx="1"/>
          </p:nvPr>
        </p:nvSpPr>
        <p:spPr>
          <a:xfrm>
            <a:off x="1676400" y="3651250"/>
            <a:ext cx="21031200" cy="870267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335E0F7-CC95-4DF1-9224-82B2702A27BD}"/>
              </a:ext>
            </a:extLst>
          </p:cNvPr>
          <p:cNvSpPr>
            <a:spLocks noGrp="1"/>
          </p:cNvSpPr>
          <p:nvPr>
            <p:ph type="dt" sz="half" idx="2"/>
          </p:nvPr>
        </p:nvSpPr>
        <p:spPr>
          <a:xfrm>
            <a:off x="1676400" y="12712701"/>
            <a:ext cx="5486400" cy="730250"/>
          </a:xfrm>
          <a:prstGeom prst="rect">
            <a:avLst/>
          </a:prstGeom>
        </p:spPr>
        <p:txBody>
          <a:bodyPr vert="horz" lIns="91440" tIns="45720" rIns="91440" bIns="45720" rtlCol="0" anchor="ctr"/>
          <a:lstStyle>
            <a:lvl1pPr algn="l">
              <a:defRPr sz="2400">
                <a:solidFill>
                  <a:schemeClr val="tx1">
                    <a:tint val="75000"/>
                  </a:schemeClr>
                </a:solidFill>
              </a:defRPr>
            </a:lvl1pPr>
          </a:lstStyle>
          <a:p>
            <a:fld id="{54D997E8-DDEE-43F1-8D9B-F8A1E11DE488}" type="datetime1">
              <a:rPr lang="en-US" smtClean="0"/>
              <a:t>5/22/2026</a:t>
            </a:fld>
            <a:endParaRPr lang="en-US"/>
          </a:p>
        </p:txBody>
      </p:sp>
      <p:sp>
        <p:nvSpPr>
          <p:cNvPr id="5" name="Footer Placeholder 4">
            <a:extLst>
              <a:ext uri="{FF2B5EF4-FFF2-40B4-BE49-F238E27FC236}">
                <a16:creationId xmlns:a16="http://schemas.microsoft.com/office/drawing/2014/main" id="{C63761D0-ED27-4802-A5F0-EFD89884E1F6}"/>
              </a:ext>
            </a:extLst>
          </p:cNvPr>
          <p:cNvSpPr>
            <a:spLocks noGrp="1"/>
          </p:cNvSpPr>
          <p:nvPr>
            <p:ph type="ftr" sz="quarter" idx="3"/>
          </p:nvPr>
        </p:nvSpPr>
        <p:spPr>
          <a:xfrm>
            <a:off x="8077200" y="12712701"/>
            <a:ext cx="8229600"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47E668E-F846-4B39-92B8-B429C92F7FD7}"/>
              </a:ext>
            </a:extLst>
          </p:cNvPr>
          <p:cNvSpPr>
            <a:spLocks noGrp="1"/>
          </p:cNvSpPr>
          <p:nvPr>
            <p:ph type="sldNum" sz="quarter" idx="4"/>
          </p:nvPr>
        </p:nvSpPr>
        <p:spPr>
          <a:xfrm>
            <a:off x="17221200" y="12712701"/>
            <a:ext cx="5486400" cy="730250"/>
          </a:xfrm>
          <a:prstGeom prst="rect">
            <a:avLst/>
          </a:prstGeom>
        </p:spPr>
        <p:txBody>
          <a:bodyPr vert="horz" lIns="91440" tIns="45720" rIns="91440" bIns="45720" rtlCol="0" anchor="ctr"/>
          <a:lstStyle>
            <a:lvl1pPr algn="r">
              <a:defRPr sz="2400">
                <a:solidFill>
                  <a:schemeClr val="tx1">
                    <a:tint val="75000"/>
                  </a:schemeClr>
                </a:solidFill>
              </a:defRPr>
            </a:lvl1pPr>
          </a:lstStyle>
          <a:p>
            <a:fld id="{20F37917-FD3A-4669-9018-DA04BCDD3D75}" type="slidenum">
              <a:rPr lang="en-US" smtClean="0"/>
              <a:t>‹#›</a:t>
            </a:fld>
            <a:endParaRPr lang="en-US"/>
          </a:p>
        </p:txBody>
      </p:sp>
    </p:spTree>
    <p:extLst>
      <p:ext uri="{BB962C8B-B14F-4D97-AF65-F5344CB8AC3E}">
        <p14:creationId xmlns:p14="http://schemas.microsoft.com/office/powerpoint/2010/main" val="536843555"/>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Lst>
  <p:hf hdr="0" ftr="0" dt="0"/>
  <p:txStyles>
    <p:titleStyle>
      <a:lvl1pPr algn="l" defTabSz="1828800" rtl="0" eaLnBrk="1" latinLnBrk="0" hangingPunct="1">
        <a:lnSpc>
          <a:spcPct val="90000"/>
        </a:lnSpc>
        <a:spcBef>
          <a:spcPct val="0"/>
        </a:spcBef>
        <a:buNone/>
        <a:defRPr sz="8800" kern="1200">
          <a:solidFill>
            <a:srgbClr val="0070C0"/>
          </a:solidFill>
          <a:latin typeface="Verdana" panose="020B0604030504040204" pitchFamily="34" charset="0"/>
          <a:ea typeface="Verdana" panose="020B0604030504040204" pitchFamily="34" charset="0"/>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966" y="352219"/>
            <a:ext cx="24377904" cy="32918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Placeholder 1"/>
          <p:cNvSpPr>
            <a:spLocks noGrp="1"/>
          </p:cNvSpPr>
          <p:nvPr>
            <p:ph type="title"/>
          </p:nvPr>
        </p:nvSpPr>
        <p:spPr>
          <a:xfrm>
            <a:off x="2405838" y="568352"/>
            <a:ext cx="19568160" cy="301752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405838" y="4023360"/>
            <a:ext cx="19568160" cy="841248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404532" y="12845709"/>
            <a:ext cx="6001788" cy="730250"/>
          </a:xfrm>
          <a:prstGeom prst="rect">
            <a:avLst/>
          </a:prstGeom>
        </p:spPr>
        <p:txBody>
          <a:bodyPr vert="horz" lIns="91440" tIns="45720" rIns="45720" bIns="45720" rtlCol="0" anchor="ctr"/>
          <a:lstStyle>
            <a:lvl1pPr algn="l">
              <a:defRPr sz="2100">
                <a:solidFill>
                  <a:schemeClr val="tx1"/>
                </a:solidFill>
              </a:defRPr>
            </a:lvl1pPr>
          </a:lstStyle>
          <a:p>
            <a:fld id="{0526CB13-A6B4-4D2F-AB18-DECFD755AA2B}" type="datetimeFigureOut">
              <a:rPr lang="en-US" smtClean="0"/>
              <a:t>5/22/2026</a:t>
            </a:fld>
            <a:endParaRPr lang="en-US"/>
          </a:p>
        </p:txBody>
      </p:sp>
      <p:sp>
        <p:nvSpPr>
          <p:cNvPr id="5" name="Footer Placeholder 4"/>
          <p:cNvSpPr>
            <a:spLocks noGrp="1"/>
          </p:cNvSpPr>
          <p:nvPr>
            <p:ph type="ftr" sz="quarter" idx="3"/>
          </p:nvPr>
        </p:nvSpPr>
        <p:spPr>
          <a:xfrm>
            <a:off x="11192942" y="12845709"/>
            <a:ext cx="10088880" cy="730250"/>
          </a:xfrm>
          <a:prstGeom prst="rect">
            <a:avLst/>
          </a:prstGeom>
        </p:spPr>
        <p:txBody>
          <a:bodyPr vert="horz" lIns="91440" tIns="45720" rIns="91440" bIns="45720" rtlCol="0" anchor="ctr"/>
          <a:lstStyle>
            <a:lvl1pPr algn="r">
              <a:defRPr sz="2100">
                <a:solidFill>
                  <a:schemeClr val="tx1"/>
                </a:solidFill>
              </a:defRPr>
            </a:lvl1pPr>
          </a:lstStyle>
          <a:p>
            <a:endParaRPr lang="en-US"/>
          </a:p>
        </p:txBody>
      </p:sp>
      <p:sp>
        <p:nvSpPr>
          <p:cNvPr id="6" name="Slide Number Placeholder 5"/>
          <p:cNvSpPr>
            <a:spLocks noGrp="1"/>
          </p:cNvSpPr>
          <p:nvPr>
            <p:ph type="sldNum" sz="quarter" idx="4"/>
          </p:nvPr>
        </p:nvSpPr>
        <p:spPr>
          <a:xfrm>
            <a:off x="21317854" y="12845709"/>
            <a:ext cx="1892528" cy="730250"/>
          </a:xfrm>
          <a:prstGeom prst="rect">
            <a:avLst/>
          </a:prstGeom>
        </p:spPr>
        <p:txBody>
          <a:bodyPr vert="horz" lIns="45720" tIns="45720" rIns="91440" bIns="45720" rtlCol="0" anchor="ctr"/>
          <a:lstStyle>
            <a:lvl1pPr algn="l">
              <a:defRPr sz="2400" b="0">
                <a:solidFill>
                  <a:schemeClr val="tx1"/>
                </a:solidFill>
              </a:defRPr>
            </a:lvl1pPr>
          </a:lstStyle>
          <a:p>
            <a:fld id="{F0BF289E-CD1A-4036-8041-8C8E564DF66B}" type="slidenum">
              <a:rPr lang="en-US" smtClean="0"/>
              <a:t>‹#›</a:t>
            </a:fld>
            <a:endParaRPr lang="en-US"/>
          </a:p>
        </p:txBody>
      </p:sp>
    </p:spTree>
    <p:extLst>
      <p:ext uri="{BB962C8B-B14F-4D97-AF65-F5344CB8AC3E}">
        <p14:creationId xmlns:p14="http://schemas.microsoft.com/office/powerpoint/2010/main" val="1120818179"/>
      </p:ext>
    </p:extLst>
  </p:cSld>
  <p:clrMap bg1="dk1" tx1="lt1" bg2="dk2" tx2="lt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Lst>
  <p:txStyles>
    <p:titleStyle>
      <a:lvl1pPr algn="l" defTabSz="1828800" rtl="0" eaLnBrk="1" latinLnBrk="0" hangingPunct="1">
        <a:lnSpc>
          <a:spcPct val="85000"/>
        </a:lnSpc>
        <a:spcBef>
          <a:spcPct val="0"/>
        </a:spcBef>
        <a:buNone/>
        <a:defRPr sz="8000" kern="1200" cap="all" baseline="0">
          <a:solidFill>
            <a:schemeClr val="bg2"/>
          </a:solidFill>
          <a:latin typeface="+mj-lt"/>
          <a:ea typeface="+mj-ea"/>
          <a:cs typeface="+mj-cs"/>
        </a:defRPr>
      </a:lvl1pPr>
    </p:titleStyle>
    <p:bodyStyle>
      <a:lvl1pPr marL="365760" indent="-365760" algn="l" defTabSz="1828800" rtl="0" eaLnBrk="1" latinLnBrk="0" hangingPunct="1">
        <a:lnSpc>
          <a:spcPct val="90000"/>
        </a:lnSpc>
        <a:spcBef>
          <a:spcPts val="2400"/>
        </a:spcBef>
        <a:spcAft>
          <a:spcPts val="400"/>
        </a:spcAft>
        <a:buClr>
          <a:schemeClr val="tx1"/>
        </a:buClr>
        <a:buFont typeface="Wingdings" pitchFamily="2" charset="2"/>
        <a:buChar char=""/>
        <a:defRPr sz="4400" kern="1200">
          <a:solidFill>
            <a:schemeClr val="tx1"/>
          </a:solidFill>
          <a:latin typeface="+mn-lt"/>
          <a:ea typeface="+mn-ea"/>
          <a:cs typeface="+mn-cs"/>
        </a:defRPr>
      </a:lvl1pPr>
      <a:lvl2pPr marL="822960" indent="-365760" algn="l" defTabSz="1828800" rtl="0" eaLnBrk="1" latinLnBrk="0" hangingPunct="1">
        <a:lnSpc>
          <a:spcPct val="90000"/>
        </a:lnSpc>
        <a:spcBef>
          <a:spcPts val="400"/>
        </a:spcBef>
        <a:spcAft>
          <a:spcPts val="800"/>
        </a:spcAft>
        <a:buClr>
          <a:schemeClr val="tx1"/>
        </a:buClr>
        <a:buFont typeface="Wingdings" pitchFamily="2" charset="2"/>
        <a:buChar char=""/>
        <a:defRPr sz="4000" kern="1200">
          <a:solidFill>
            <a:schemeClr val="tx1"/>
          </a:solidFill>
          <a:latin typeface="+mn-lt"/>
          <a:ea typeface="+mn-ea"/>
          <a:cs typeface="+mn-cs"/>
        </a:defRPr>
      </a:lvl2pPr>
      <a:lvl3pPr marL="1280160" indent="-365760" algn="l" defTabSz="1828800" rtl="0" eaLnBrk="1" latinLnBrk="0" hangingPunct="1">
        <a:lnSpc>
          <a:spcPct val="90000"/>
        </a:lnSpc>
        <a:spcBef>
          <a:spcPts val="400"/>
        </a:spcBef>
        <a:spcAft>
          <a:spcPts val="800"/>
        </a:spcAft>
        <a:buClr>
          <a:schemeClr val="tx1"/>
        </a:buClr>
        <a:buFont typeface="Wingdings" pitchFamily="2" charset="2"/>
        <a:buChar char=""/>
        <a:defRPr sz="3600" kern="1200">
          <a:solidFill>
            <a:schemeClr val="tx1"/>
          </a:solidFill>
          <a:latin typeface="+mn-lt"/>
          <a:ea typeface="+mn-ea"/>
          <a:cs typeface="+mn-cs"/>
        </a:defRPr>
      </a:lvl3pPr>
      <a:lvl4pPr marL="1737360" indent="-365760" algn="l" defTabSz="1828800" rtl="0" eaLnBrk="1" latinLnBrk="0" hangingPunct="1">
        <a:lnSpc>
          <a:spcPct val="90000"/>
        </a:lnSpc>
        <a:spcBef>
          <a:spcPts val="400"/>
        </a:spcBef>
        <a:spcAft>
          <a:spcPts val="800"/>
        </a:spcAft>
        <a:buClr>
          <a:schemeClr val="tx1"/>
        </a:buClr>
        <a:buFont typeface="Wingdings" pitchFamily="2" charset="2"/>
        <a:buChar char=""/>
        <a:defRPr sz="3200" kern="1200">
          <a:solidFill>
            <a:schemeClr val="tx1"/>
          </a:solidFill>
          <a:latin typeface="+mn-lt"/>
          <a:ea typeface="+mn-ea"/>
          <a:cs typeface="+mn-cs"/>
        </a:defRPr>
      </a:lvl4pPr>
      <a:lvl5pPr marL="2194560" indent="-365760" algn="l" defTabSz="1828800" rtl="0" eaLnBrk="1" latinLnBrk="0" hangingPunct="1">
        <a:lnSpc>
          <a:spcPct val="90000"/>
        </a:lnSpc>
        <a:spcBef>
          <a:spcPts val="400"/>
        </a:spcBef>
        <a:spcAft>
          <a:spcPts val="800"/>
        </a:spcAft>
        <a:buClr>
          <a:schemeClr val="tx1"/>
        </a:buClr>
        <a:buFont typeface="Wingdings" pitchFamily="2" charset="2"/>
        <a:buChar char=""/>
        <a:defRPr sz="3200" kern="1200">
          <a:solidFill>
            <a:schemeClr val="tx1"/>
          </a:solidFill>
          <a:latin typeface="+mn-lt"/>
          <a:ea typeface="+mn-ea"/>
          <a:cs typeface="+mn-cs"/>
        </a:defRPr>
      </a:lvl5pPr>
      <a:lvl6pPr marL="2569200" indent="-457200" algn="l" defTabSz="1828800" rtl="0" eaLnBrk="1" latinLnBrk="0" hangingPunct="1">
        <a:lnSpc>
          <a:spcPct val="90000"/>
        </a:lnSpc>
        <a:spcBef>
          <a:spcPts val="400"/>
        </a:spcBef>
        <a:spcAft>
          <a:spcPts val="800"/>
        </a:spcAft>
        <a:buClr>
          <a:schemeClr val="tx1"/>
        </a:buClr>
        <a:buFont typeface="Wingdings" pitchFamily="2" charset="2"/>
        <a:buChar char=""/>
        <a:defRPr sz="3200" kern="1200">
          <a:solidFill>
            <a:schemeClr val="tx1"/>
          </a:solidFill>
          <a:latin typeface="+mn-lt"/>
          <a:ea typeface="+mn-ea"/>
          <a:cs typeface="+mn-cs"/>
        </a:defRPr>
      </a:lvl6pPr>
      <a:lvl7pPr marL="2943600" indent="-457200" algn="l" defTabSz="1828800" rtl="0" eaLnBrk="1" latinLnBrk="0" hangingPunct="1">
        <a:lnSpc>
          <a:spcPct val="90000"/>
        </a:lnSpc>
        <a:spcBef>
          <a:spcPts val="400"/>
        </a:spcBef>
        <a:spcAft>
          <a:spcPts val="800"/>
        </a:spcAft>
        <a:buClr>
          <a:schemeClr val="tx1"/>
        </a:buClr>
        <a:buFont typeface="Wingdings" pitchFamily="2" charset="2"/>
        <a:buChar char=""/>
        <a:defRPr sz="3200" kern="1200">
          <a:solidFill>
            <a:schemeClr val="tx1"/>
          </a:solidFill>
          <a:latin typeface="+mn-lt"/>
          <a:ea typeface="+mn-ea"/>
          <a:cs typeface="+mn-cs"/>
        </a:defRPr>
      </a:lvl7pPr>
      <a:lvl8pPr marL="3258000" indent="-457200" algn="l" defTabSz="1828800" rtl="0" eaLnBrk="1" latinLnBrk="0" hangingPunct="1">
        <a:lnSpc>
          <a:spcPct val="90000"/>
        </a:lnSpc>
        <a:spcBef>
          <a:spcPts val="400"/>
        </a:spcBef>
        <a:spcAft>
          <a:spcPts val="800"/>
        </a:spcAft>
        <a:buClr>
          <a:schemeClr val="tx1"/>
        </a:buClr>
        <a:buFont typeface="Wingdings" pitchFamily="2" charset="2"/>
        <a:buChar char=""/>
        <a:defRPr sz="3200" kern="1200">
          <a:solidFill>
            <a:schemeClr val="tx1"/>
          </a:solidFill>
          <a:latin typeface="+mn-lt"/>
          <a:ea typeface="+mn-ea"/>
          <a:cs typeface="+mn-cs"/>
        </a:defRPr>
      </a:lvl8pPr>
      <a:lvl9pPr marL="3612400" indent="-457200" algn="l" defTabSz="1828800" rtl="0" eaLnBrk="1" latinLnBrk="0" hangingPunct="1">
        <a:lnSpc>
          <a:spcPct val="90000"/>
        </a:lnSpc>
        <a:spcBef>
          <a:spcPts val="400"/>
        </a:spcBef>
        <a:spcAft>
          <a:spcPts val="800"/>
        </a:spcAft>
        <a:buClr>
          <a:schemeClr val="tx1"/>
        </a:buClr>
        <a:buFont typeface="Wingdings" pitchFamily="2" charset="2"/>
        <a:buChar char=""/>
        <a:defRPr sz="32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206496" y="4533900"/>
            <a:ext cx="21971005" cy="4648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1219200" y="3200400"/>
            <a:ext cx="21945600" cy="90519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2001499" y="13085233"/>
            <a:ext cx="368505" cy="374600"/>
          </a:xfrm>
          <a:prstGeom prst="rect">
            <a:avLst/>
          </a:prstGeom>
          <a:ln w="12700">
            <a:miter lim="400000"/>
          </a:ln>
        </p:spPr>
        <p:txBody>
          <a:bodyPr wrap="none" lIns="50800" tIns="50800" rIns="50800" bIns="50800" anchor="b">
            <a:spAutoFit/>
          </a:bodyPr>
          <a:lstStyle>
            <a:lvl1pPr algn="ctr">
              <a:defRPr sz="18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51" r:id="rId1"/>
  </p:sldLayoutIdLst>
  <p:transition spd="med"/>
  <p:txStyles>
    <p:titleStyle>
      <a:lvl1pPr marL="0" marR="0" indent="0" algn="l" defTabSz="914400" rtl="0" latinLnBrk="0">
        <a:lnSpc>
          <a:spcPct val="80000"/>
        </a:lnSpc>
        <a:spcBef>
          <a:spcPts val="0"/>
        </a:spcBef>
        <a:spcAft>
          <a:spcPts val="0"/>
        </a:spcAft>
        <a:buClrTx/>
        <a:buSzTx/>
        <a:buFontTx/>
        <a:buNone/>
        <a:tabLst/>
        <a:defRPr sz="11600" b="0" i="0" u="none" strike="noStrike" cap="none" spc="0" baseline="0">
          <a:solidFill>
            <a:srgbClr val="000000"/>
          </a:solidFill>
          <a:uFillTx/>
          <a:latin typeface="Helvetica Neue"/>
          <a:ea typeface="Helvetica Neue"/>
          <a:cs typeface="Helvetica Neue"/>
          <a:sym typeface="Helvetica Neue"/>
        </a:defRPr>
      </a:lvl1pPr>
      <a:lvl2pPr marL="0" marR="0" indent="0" algn="l" defTabSz="914400" rtl="0" latinLnBrk="0">
        <a:lnSpc>
          <a:spcPct val="80000"/>
        </a:lnSpc>
        <a:spcBef>
          <a:spcPts val="0"/>
        </a:spcBef>
        <a:spcAft>
          <a:spcPts val="0"/>
        </a:spcAft>
        <a:buClrTx/>
        <a:buSzTx/>
        <a:buFontTx/>
        <a:buNone/>
        <a:tabLst/>
        <a:defRPr sz="11600" b="0" i="0" u="none" strike="noStrike" cap="none" spc="0" baseline="0">
          <a:solidFill>
            <a:srgbClr val="000000"/>
          </a:solidFill>
          <a:uFillTx/>
          <a:latin typeface="Helvetica Neue"/>
          <a:ea typeface="Helvetica Neue"/>
          <a:cs typeface="Helvetica Neue"/>
          <a:sym typeface="Helvetica Neue"/>
        </a:defRPr>
      </a:lvl2pPr>
      <a:lvl3pPr marL="0" marR="0" indent="0" algn="l" defTabSz="914400" rtl="0" latinLnBrk="0">
        <a:lnSpc>
          <a:spcPct val="80000"/>
        </a:lnSpc>
        <a:spcBef>
          <a:spcPts val="0"/>
        </a:spcBef>
        <a:spcAft>
          <a:spcPts val="0"/>
        </a:spcAft>
        <a:buClrTx/>
        <a:buSzTx/>
        <a:buFontTx/>
        <a:buNone/>
        <a:tabLst/>
        <a:defRPr sz="11600" b="0" i="0" u="none" strike="noStrike" cap="none" spc="0" baseline="0">
          <a:solidFill>
            <a:srgbClr val="000000"/>
          </a:solidFill>
          <a:uFillTx/>
          <a:latin typeface="Helvetica Neue"/>
          <a:ea typeface="Helvetica Neue"/>
          <a:cs typeface="Helvetica Neue"/>
          <a:sym typeface="Helvetica Neue"/>
        </a:defRPr>
      </a:lvl3pPr>
      <a:lvl4pPr marL="0" marR="0" indent="0" algn="l" defTabSz="914400" rtl="0" latinLnBrk="0">
        <a:lnSpc>
          <a:spcPct val="80000"/>
        </a:lnSpc>
        <a:spcBef>
          <a:spcPts val="0"/>
        </a:spcBef>
        <a:spcAft>
          <a:spcPts val="0"/>
        </a:spcAft>
        <a:buClrTx/>
        <a:buSzTx/>
        <a:buFontTx/>
        <a:buNone/>
        <a:tabLst/>
        <a:defRPr sz="11600" b="0" i="0" u="none" strike="noStrike" cap="none" spc="0" baseline="0">
          <a:solidFill>
            <a:srgbClr val="000000"/>
          </a:solidFill>
          <a:uFillTx/>
          <a:latin typeface="Helvetica Neue"/>
          <a:ea typeface="Helvetica Neue"/>
          <a:cs typeface="Helvetica Neue"/>
          <a:sym typeface="Helvetica Neue"/>
        </a:defRPr>
      </a:lvl4pPr>
      <a:lvl5pPr marL="0" marR="0" indent="0" algn="l" defTabSz="914400" rtl="0" latinLnBrk="0">
        <a:lnSpc>
          <a:spcPct val="80000"/>
        </a:lnSpc>
        <a:spcBef>
          <a:spcPts val="0"/>
        </a:spcBef>
        <a:spcAft>
          <a:spcPts val="0"/>
        </a:spcAft>
        <a:buClrTx/>
        <a:buSzTx/>
        <a:buFontTx/>
        <a:buNone/>
        <a:tabLst/>
        <a:defRPr sz="11600" b="0" i="0" u="none" strike="noStrike" cap="none" spc="0" baseline="0">
          <a:solidFill>
            <a:srgbClr val="000000"/>
          </a:solidFill>
          <a:uFillTx/>
          <a:latin typeface="Helvetica Neue"/>
          <a:ea typeface="Helvetica Neue"/>
          <a:cs typeface="Helvetica Neue"/>
          <a:sym typeface="Helvetica Neue"/>
        </a:defRPr>
      </a:lvl5pPr>
      <a:lvl6pPr marL="0" marR="0" indent="0" algn="l" defTabSz="914400" rtl="0" latinLnBrk="0">
        <a:lnSpc>
          <a:spcPct val="80000"/>
        </a:lnSpc>
        <a:spcBef>
          <a:spcPts val="0"/>
        </a:spcBef>
        <a:spcAft>
          <a:spcPts val="0"/>
        </a:spcAft>
        <a:buClrTx/>
        <a:buSzTx/>
        <a:buFontTx/>
        <a:buNone/>
        <a:tabLst/>
        <a:defRPr sz="11600" b="0" i="0" u="none" strike="noStrike" cap="none" spc="0" baseline="0">
          <a:solidFill>
            <a:srgbClr val="000000"/>
          </a:solidFill>
          <a:uFillTx/>
          <a:latin typeface="Helvetica Neue"/>
          <a:ea typeface="Helvetica Neue"/>
          <a:cs typeface="Helvetica Neue"/>
          <a:sym typeface="Helvetica Neue"/>
        </a:defRPr>
      </a:lvl6pPr>
      <a:lvl7pPr marL="0" marR="0" indent="0" algn="l" defTabSz="914400" rtl="0" latinLnBrk="0">
        <a:lnSpc>
          <a:spcPct val="80000"/>
        </a:lnSpc>
        <a:spcBef>
          <a:spcPts val="0"/>
        </a:spcBef>
        <a:spcAft>
          <a:spcPts val="0"/>
        </a:spcAft>
        <a:buClrTx/>
        <a:buSzTx/>
        <a:buFontTx/>
        <a:buNone/>
        <a:tabLst/>
        <a:defRPr sz="11600" b="0" i="0" u="none" strike="noStrike" cap="none" spc="0" baseline="0">
          <a:solidFill>
            <a:srgbClr val="000000"/>
          </a:solidFill>
          <a:uFillTx/>
          <a:latin typeface="Helvetica Neue"/>
          <a:ea typeface="Helvetica Neue"/>
          <a:cs typeface="Helvetica Neue"/>
          <a:sym typeface="Helvetica Neue"/>
        </a:defRPr>
      </a:lvl7pPr>
      <a:lvl8pPr marL="0" marR="0" indent="0" algn="l" defTabSz="914400" rtl="0" latinLnBrk="0">
        <a:lnSpc>
          <a:spcPct val="80000"/>
        </a:lnSpc>
        <a:spcBef>
          <a:spcPts val="0"/>
        </a:spcBef>
        <a:spcAft>
          <a:spcPts val="0"/>
        </a:spcAft>
        <a:buClrTx/>
        <a:buSzTx/>
        <a:buFontTx/>
        <a:buNone/>
        <a:tabLst/>
        <a:defRPr sz="11600" b="0" i="0" u="none" strike="noStrike" cap="none" spc="0" baseline="0">
          <a:solidFill>
            <a:srgbClr val="000000"/>
          </a:solidFill>
          <a:uFillTx/>
          <a:latin typeface="Helvetica Neue"/>
          <a:ea typeface="Helvetica Neue"/>
          <a:cs typeface="Helvetica Neue"/>
          <a:sym typeface="Helvetica Neue"/>
        </a:defRPr>
      </a:lvl8pPr>
      <a:lvl9pPr marL="0" marR="0" indent="0" algn="l" defTabSz="914400" rtl="0" latinLnBrk="0">
        <a:lnSpc>
          <a:spcPct val="80000"/>
        </a:lnSpc>
        <a:spcBef>
          <a:spcPts val="0"/>
        </a:spcBef>
        <a:spcAft>
          <a:spcPts val="0"/>
        </a:spcAft>
        <a:buClrTx/>
        <a:buSzTx/>
        <a:buFontTx/>
        <a:buNone/>
        <a:tabLst/>
        <a:defRPr sz="11600" b="0" i="0" u="none" strike="noStrike" cap="none" spc="0" baseline="0">
          <a:solidFill>
            <a:srgbClr val="000000"/>
          </a:solidFill>
          <a:uFillTx/>
          <a:latin typeface="Helvetica Neue"/>
          <a:ea typeface="Helvetica Neue"/>
          <a:cs typeface="Helvetica Neue"/>
          <a:sym typeface="Helvetica Neue"/>
        </a:defRPr>
      </a:lvl9pPr>
    </p:titleStyle>
    <p:bodyStyle>
      <a:lvl1pPr marL="457200" marR="0" indent="-603504" algn="l" defTabSz="914400" rtl="0" latinLnBrk="0">
        <a:lnSpc>
          <a:spcPct val="90000"/>
        </a:lnSpc>
        <a:spcBef>
          <a:spcPts val="4500"/>
        </a:spcBef>
        <a:spcAft>
          <a:spcPts val="0"/>
        </a:spcAft>
        <a:buClr>
          <a:srgbClr val="000000"/>
        </a:buClr>
        <a:buSzPts val="4800"/>
        <a:buFont typeface="Helvetica Neue"/>
        <a:buChar char="•"/>
        <a:tabLst/>
        <a:defRPr sz="4800" b="0" i="0" u="none" strike="noStrike" cap="none" spc="0" baseline="0">
          <a:solidFill>
            <a:srgbClr val="000000"/>
          </a:solidFill>
          <a:uFillTx/>
          <a:latin typeface="Helvetica Neue"/>
          <a:ea typeface="Helvetica Neue"/>
          <a:cs typeface="Helvetica Neue"/>
          <a:sym typeface="Helvetica Neue"/>
        </a:defRPr>
      </a:lvl1pPr>
      <a:lvl2pPr marL="914400" marR="0" indent="-603504" algn="l" defTabSz="914400" rtl="0" latinLnBrk="0">
        <a:lnSpc>
          <a:spcPct val="90000"/>
        </a:lnSpc>
        <a:spcBef>
          <a:spcPts val="4500"/>
        </a:spcBef>
        <a:spcAft>
          <a:spcPts val="0"/>
        </a:spcAft>
        <a:buClr>
          <a:srgbClr val="000000"/>
        </a:buClr>
        <a:buSzPts val="4800"/>
        <a:buFont typeface="Helvetica Neue"/>
        <a:buChar char="•"/>
        <a:tabLst/>
        <a:defRPr sz="4800" b="0" i="0" u="none" strike="noStrike" cap="none" spc="0" baseline="0">
          <a:solidFill>
            <a:srgbClr val="000000"/>
          </a:solidFill>
          <a:uFillTx/>
          <a:latin typeface="Helvetica Neue"/>
          <a:ea typeface="Helvetica Neue"/>
          <a:cs typeface="Helvetica Neue"/>
          <a:sym typeface="Helvetica Neue"/>
        </a:defRPr>
      </a:lvl2pPr>
      <a:lvl3pPr marL="1371600" marR="0" indent="-603504" algn="l" defTabSz="914400" rtl="0" latinLnBrk="0">
        <a:lnSpc>
          <a:spcPct val="90000"/>
        </a:lnSpc>
        <a:spcBef>
          <a:spcPts val="4500"/>
        </a:spcBef>
        <a:spcAft>
          <a:spcPts val="0"/>
        </a:spcAft>
        <a:buClr>
          <a:srgbClr val="000000"/>
        </a:buClr>
        <a:buSzPts val="4800"/>
        <a:buFont typeface="Helvetica Neue"/>
        <a:buChar char="•"/>
        <a:tabLst/>
        <a:defRPr sz="4800" b="0" i="0" u="none" strike="noStrike" cap="none" spc="0" baseline="0">
          <a:solidFill>
            <a:srgbClr val="000000"/>
          </a:solidFill>
          <a:uFillTx/>
          <a:latin typeface="Helvetica Neue"/>
          <a:ea typeface="Helvetica Neue"/>
          <a:cs typeface="Helvetica Neue"/>
          <a:sym typeface="Helvetica Neue"/>
        </a:defRPr>
      </a:lvl3pPr>
      <a:lvl4pPr marL="1828800" marR="0" indent="-603504" algn="l" defTabSz="914400" rtl="0" latinLnBrk="0">
        <a:lnSpc>
          <a:spcPct val="90000"/>
        </a:lnSpc>
        <a:spcBef>
          <a:spcPts val="4500"/>
        </a:spcBef>
        <a:spcAft>
          <a:spcPts val="0"/>
        </a:spcAft>
        <a:buClr>
          <a:srgbClr val="000000"/>
        </a:buClr>
        <a:buSzPts val="4800"/>
        <a:buFont typeface="Helvetica Neue"/>
        <a:buChar char="•"/>
        <a:tabLst/>
        <a:defRPr sz="4800" b="0" i="0" u="none" strike="noStrike" cap="none" spc="0" baseline="0">
          <a:solidFill>
            <a:srgbClr val="000000"/>
          </a:solidFill>
          <a:uFillTx/>
          <a:latin typeface="Helvetica Neue"/>
          <a:ea typeface="Helvetica Neue"/>
          <a:cs typeface="Helvetica Neue"/>
          <a:sym typeface="Helvetica Neue"/>
        </a:defRPr>
      </a:lvl4pPr>
      <a:lvl5pPr marL="2286000" marR="0" indent="-603504" algn="l" defTabSz="914400" rtl="0" latinLnBrk="0">
        <a:lnSpc>
          <a:spcPct val="90000"/>
        </a:lnSpc>
        <a:spcBef>
          <a:spcPts val="4500"/>
        </a:spcBef>
        <a:spcAft>
          <a:spcPts val="0"/>
        </a:spcAft>
        <a:buClr>
          <a:srgbClr val="000000"/>
        </a:buClr>
        <a:buSzPts val="4800"/>
        <a:buFont typeface="Helvetica Neue"/>
        <a:buChar char="•"/>
        <a:tabLst/>
        <a:defRPr sz="4800" b="0" i="0" u="none" strike="noStrike" cap="none" spc="0" baseline="0">
          <a:solidFill>
            <a:srgbClr val="000000"/>
          </a:solidFill>
          <a:uFillTx/>
          <a:latin typeface="Helvetica Neue"/>
          <a:ea typeface="Helvetica Neue"/>
          <a:cs typeface="Helvetica Neue"/>
          <a:sym typeface="Helvetica Neue"/>
        </a:defRPr>
      </a:lvl5pPr>
      <a:lvl6pPr marL="2743200" marR="0" indent="-603504" algn="l" defTabSz="914400" rtl="0" latinLnBrk="0">
        <a:lnSpc>
          <a:spcPct val="90000"/>
        </a:lnSpc>
        <a:spcBef>
          <a:spcPts val="4500"/>
        </a:spcBef>
        <a:spcAft>
          <a:spcPts val="0"/>
        </a:spcAft>
        <a:buClr>
          <a:srgbClr val="000000"/>
        </a:buClr>
        <a:buSzPts val="4800"/>
        <a:buFont typeface="Helvetica Neue"/>
        <a:buChar char="•"/>
        <a:tabLst/>
        <a:defRPr sz="4800" b="0" i="0" u="none" strike="noStrike" cap="none" spc="0" baseline="0">
          <a:solidFill>
            <a:srgbClr val="000000"/>
          </a:solidFill>
          <a:uFillTx/>
          <a:latin typeface="Helvetica Neue"/>
          <a:ea typeface="Helvetica Neue"/>
          <a:cs typeface="Helvetica Neue"/>
          <a:sym typeface="Helvetica Neue"/>
        </a:defRPr>
      </a:lvl6pPr>
      <a:lvl7pPr marL="3200400" marR="0" indent="-603504" algn="l" defTabSz="914400" rtl="0" latinLnBrk="0">
        <a:lnSpc>
          <a:spcPct val="90000"/>
        </a:lnSpc>
        <a:spcBef>
          <a:spcPts val="4500"/>
        </a:spcBef>
        <a:spcAft>
          <a:spcPts val="0"/>
        </a:spcAft>
        <a:buClr>
          <a:srgbClr val="000000"/>
        </a:buClr>
        <a:buSzPts val="4800"/>
        <a:buFont typeface="Helvetica Neue"/>
        <a:buChar char="•"/>
        <a:tabLst/>
        <a:defRPr sz="4800" b="0" i="0" u="none" strike="noStrike" cap="none" spc="0" baseline="0">
          <a:solidFill>
            <a:srgbClr val="000000"/>
          </a:solidFill>
          <a:uFillTx/>
          <a:latin typeface="Helvetica Neue"/>
          <a:ea typeface="Helvetica Neue"/>
          <a:cs typeface="Helvetica Neue"/>
          <a:sym typeface="Helvetica Neue"/>
        </a:defRPr>
      </a:lvl7pPr>
      <a:lvl8pPr marL="3657600" marR="0" indent="-603504" algn="l" defTabSz="914400" rtl="0" latinLnBrk="0">
        <a:lnSpc>
          <a:spcPct val="90000"/>
        </a:lnSpc>
        <a:spcBef>
          <a:spcPts val="4500"/>
        </a:spcBef>
        <a:spcAft>
          <a:spcPts val="0"/>
        </a:spcAft>
        <a:buClr>
          <a:srgbClr val="000000"/>
        </a:buClr>
        <a:buSzPts val="4800"/>
        <a:buFont typeface="Helvetica Neue"/>
        <a:buChar char="•"/>
        <a:tabLst/>
        <a:defRPr sz="4800" b="0" i="0" u="none" strike="noStrike" cap="none" spc="0" baseline="0">
          <a:solidFill>
            <a:srgbClr val="000000"/>
          </a:solidFill>
          <a:uFillTx/>
          <a:latin typeface="Helvetica Neue"/>
          <a:ea typeface="Helvetica Neue"/>
          <a:cs typeface="Helvetica Neue"/>
          <a:sym typeface="Helvetica Neue"/>
        </a:defRPr>
      </a:lvl8pPr>
      <a:lvl9pPr marL="4114800" marR="0" indent="-603503" algn="l" defTabSz="914400" rtl="0" latinLnBrk="0">
        <a:lnSpc>
          <a:spcPct val="90000"/>
        </a:lnSpc>
        <a:spcBef>
          <a:spcPts val="4500"/>
        </a:spcBef>
        <a:spcAft>
          <a:spcPts val="0"/>
        </a:spcAft>
        <a:buClr>
          <a:srgbClr val="000000"/>
        </a:buClr>
        <a:buSzPts val="4800"/>
        <a:buFont typeface="Helvetica Neue"/>
        <a:buChar char="•"/>
        <a:tabLst/>
        <a:defRPr sz="48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0" algn="ct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0" algn="ct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0" algn="ct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0" algn="ct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0" algn="ct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0" algn="ct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0" algn="ct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0" algn="ct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creativecommons.org/licenses/by-sa/4.0/" TargetMode="External"/><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hyperlink" Target="https://www.eater.com/2019/7/25/8930669/dominos-supreme-court-website-accessible-blind-users"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x.com/XEng/status/1846605254864888180"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hyperlink" Target="https://www.propublica.org/article/how-we-analyzed-the-compas-recidivism-algorithm"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15.png"/><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https://vsd.ccs.neu.edu/introduction/challenges/"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hyperlink" Target="https://ethics.acm.org/code-of-ethics/software-engineering-code/"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en.wikipedia.org/wiki/Citicorp_Center_engineering_crisis"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ethicsunwrapped.utexas.edu/case-study/therac-25"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hyperlink" Target="https://qz.com/dieselgate-sentences-handed-down-1851782440" TargetMode="External"/><Relationship Id="rId5" Type="http://schemas.openxmlformats.org/officeDocument/2006/relationships/hyperlink" Target="https://www.nytimes.com/interactive/2015/business/international/vw-diesel-emissions-scandal-explained.html" TargetMode="Externa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CS 4530/5500…"/>
          <p:cNvSpPr txBox="1">
            <a:spLocks noGrp="1"/>
          </p:cNvSpPr>
          <p:nvPr>
            <p:ph type="title"/>
          </p:nvPr>
        </p:nvSpPr>
        <p:spPr>
          <a:prstGeom prst="rect">
            <a:avLst/>
          </a:prstGeom>
        </p:spPr>
        <p:txBody>
          <a:bodyPr/>
          <a:lstStyle/>
          <a:p>
            <a:r>
              <a:rPr dirty="0"/>
              <a:t>CS 4530</a:t>
            </a:r>
          </a:p>
          <a:p>
            <a:r>
              <a:rPr dirty="0"/>
              <a:t>Fundamentals of Software Engineering</a:t>
            </a:r>
          </a:p>
          <a:p>
            <a:endParaRPr dirty="0"/>
          </a:p>
          <a:p>
            <a:r>
              <a:rPr dirty="0"/>
              <a:t>Module 1</a:t>
            </a:r>
            <a:r>
              <a:rPr lang="en-US" dirty="0"/>
              <a:t>5</a:t>
            </a:r>
            <a:r>
              <a:rPr dirty="0"/>
              <a:t>: </a:t>
            </a:r>
            <a:r>
              <a:rPr lang="en-US" dirty="0"/>
              <a:t>Ethics in Software Engineering</a:t>
            </a:r>
            <a:endParaRPr dirty="0"/>
          </a:p>
        </p:txBody>
      </p:sp>
      <p:sp>
        <p:nvSpPr>
          <p:cNvPr id="42" name="Jonathan Bell, Frank Tip, Mitch Wand…"/>
          <p:cNvSpPr txBox="1">
            <a:spLocks noGrp="1"/>
          </p:cNvSpPr>
          <p:nvPr>
            <p:ph type="body" sz="half" idx="1"/>
          </p:nvPr>
        </p:nvSpPr>
        <p:spPr>
          <a:xfrm>
            <a:off x="1078520" y="8304455"/>
            <a:ext cx="20257480" cy="3311525"/>
          </a:xfrm>
          <a:prstGeom prst="rect">
            <a:avLst/>
          </a:prstGeom>
        </p:spPr>
        <p:txBody>
          <a:bodyPr/>
          <a:lstStyle/>
          <a:p>
            <a:r>
              <a:rPr dirty="0"/>
              <a:t>Adeel Bhutta</a:t>
            </a:r>
          </a:p>
          <a:p>
            <a:r>
              <a:rPr dirty="0"/>
              <a:t>Khoury College of Computer Sciences</a:t>
            </a:r>
          </a:p>
        </p:txBody>
      </p:sp>
      <p:sp>
        <p:nvSpPr>
          <p:cNvPr id="43" name="Slide Number"/>
          <p:cNvSpPr txBox="1">
            <a:spLocks noGrp="1"/>
          </p:cNvSpPr>
          <p:nvPr>
            <p:ph type="sldNum" sz="quarter" idx="2"/>
          </p:nvPr>
        </p:nvSpPr>
        <p:spPr>
          <a:xfrm>
            <a:off x="22357536" y="12835870"/>
            <a:ext cx="350065" cy="48391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a:t>
            </a:fld>
            <a:endParaRPr/>
          </a:p>
        </p:txBody>
      </p:sp>
      <p:sp>
        <p:nvSpPr>
          <p:cNvPr id="44" name="Rectangle 5"/>
          <p:cNvSpPr txBox="1"/>
          <p:nvPr/>
        </p:nvSpPr>
        <p:spPr>
          <a:xfrm>
            <a:off x="105566" y="12770050"/>
            <a:ext cx="8443913" cy="6155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spAutoFit/>
          </a:bodyPr>
          <a:lstStyle/>
          <a:p>
            <a:pPr algn="ctr" defTabSz="2438337">
              <a:defRPr sz="2400">
                <a:solidFill>
                  <a:srgbClr val="000000"/>
                </a:solidFill>
                <a:latin typeface="Calibri"/>
                <a:ea typeface="Calibri"/>
                <a:cs typeface="Calibri"/>
                <a:sym typeface="Calibri"/>
              </a:defRPr>
            </a:pPr>
            <a:r>
              <a:rPr sz="2800"/>
              <a:t>© 202</a:t>
            </a:r>
            <a:r>
              <a:rPr lang="en-US" sz="2800"/>
              <a:t>6</a:t>
            </a:r>
            <a:r>
              <a:rPr sz="2800"/>
              <a:t> </a:t>
            </a:r>
            <a:r>
              <a:rPr sz="2800" dirty="0"/>
              <a:t>Released under the </a:t>
            </a:r>
            <a:r>
              <a:rPr sz="2800" dirty="0">
                <a:hlinkClick r:id="rId3"/>
              </a:rPr>
              <a:t>CC BY-SA</a:t>
            </a:r>
            <a:r>
              <a:rPr sz="2800" dirty="0"/>
              <a:t> license</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Google Shape;139;p8"/>
          <p:cNvSpPr txBox="1">
            <a:spLocks noGrp="1"/>
          </p:cNvSpPr>
          <p:nvPr>
            <p:ph type="body" idx="1"/>
          </p:nvPr>
        </p:nvSpPr>
        <p:spPr>
          <a:xfrm>
            <a:off x="1676399" y="3000320"/>
            <a:ext cx="17692255" cy="8702676"/>
          </a:xfrm>
          <a:prstGeom prst="rect">
            <a:avLst/>
          </a:prstGeom>
        </p:spPr>
        <p:txBody>
          <a:bodyPr/>
          <a:lstStyle/>
          <a:p>
            <a:r>
              <a:rPr dirty="0"/>
              <a:t>Inclusivity and Accessibility: Domino’s </a:t>
            </a:r>
            <a:r>
              <a:rPr lang="en-US" dirty="0"/>
              <a:t>Pizza LLC v. </a:t>
            </a:r>
            <a:r>
              <a:rPr dirty="0"/>
              <a:t>Robles</a:t>
            </a:r>
          </a:p>
        </p:txBody>
      </p:sp>
      <p:sp>
        <p:nvSpPr>
          <p:cNvPr id="106" name="Google Shape;138;p8"/>
          <p:cNvSpPr txBox="1">
            <a:spLocks noGrp="1"/>
          </p:cNvSpPr>
          <p:nvPr>
            <p:ph type="title"/>
          </p:nvPr>
        </p:nvSpPr>
        <p:spPr>
          <a:prstGeom prst="rect">
            <a:avLst/>
          </a:prstGeom>
        </p:spPr>
        <p:txBody>
          <a:bodyPr/>
          <a:lstStyle/>
          <a:p>
            <a:r>
              <a:rPr dirty="0"/>
              <a:t>UIs </a:t>
            </a:r>
            <a:r>
              <a:rPr lang="en-US" dirty="0"/>
              <a:t>can </a:t>
            </a:r>
            <a:r>
              <a:rPr dirty="0"/>
              <a:t>discriminate against </a:t>
            </a:r>
            <a:r>
              <a:rPr lang="en-US" dirty="0"/>
              <a:t>the </a:t>
            </a:r>
            <a:r>
              <a:rPr dirty="0"/>
              <a:t>differently-abled</a:t>
            </a:r>
          </a:p>
        </p:txBody>
      </p:sp>
      <p:sp>
        <p:nvSpPr>
          <p:cNvPr id="108" name="Slide Number"/>
          <p:cNvSpPr txBox="1">
            <a:spLocks noGrp="1"/>
          </p:cNvSpPr>
          <p:nvPr>
            <p:ph type="sldNum" sz="quarter" idx="2"/>
          </p:nvPr>
        </p:nvSpPr>
        <p:spPr>
          <a:xfrm>
            <a:off x="22203052" y="12835870"/>
            <a:ext cx="504548" cy="4839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91439" tIns="91439" rIns="91439" bIns="9143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18288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888888"/>
                </a:solidFill>
                <a:effectLst/>
                <a:uFillTx/>
                <a:latin typeface="Calibri"/>
                <a:ea typeface="Calibri"/>
                <a:cs typeface="Calibri"/>
                <a:sym typeface="Calibri"/>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9pPr>
          </a:lstStyle>
          <a:p>
            <a:fld id="{86CB4B4D-7CA3-9044-876B-883B54F8677D}" type="slidenum">
              <a:rPr lang="en-US" smtClean="0"/>
              <a:pPr/>
              <a:t>10</a:t>
            </a:fld>
            <a:endParaRPr/>
          </a:p>
        </p:txBody>
      </p:sp>
      <p:pic>
        <p:nvPicPr>
          <p:cNvPr id="109" name="Google Shape;140;p8" descr="Google Shape;140;p8"/>
          <p:cNvPicPr>
            <a:picLocks noChangeAspect="1"/>
          </p:cNvPicPr>
          <p:nvPr/>
        </p:nvPicPr>
        <p:blipFill>
          <a:blip r:embed="rId3"/>
          <a:srcRect b="39952"/>
          <a:stretch>
            <a:fillRect/>
          </a:stretch>
        </p:blipFill>
        <p:spPr>
          <a:xfrm>
            <a:off x="550024" y="3131677"/>
            <a:ext cx="12534618" cy="8163748"/>
          </a:xfrm>
          <a:prstGeom prst="rect">
            <a:avLst/>
          </a:prstGeom>
          <a:ln w="12700">
            <a:miter lim="400000"/>
          </a:ln>
        </p:spPr>
      </p:pic>
      <p:sp>
        <p:nvSpPr>
          <p:cNvPr id="110" name="Google Shape;141;p8"/>
          <p:cNvSpPr txBox="1"/>
          <p:nvPr/>
        </p:nvSpPr>
        <p:spPr>
          <a:xfrm>
            <a:off x="13174154" y="7204217"/>
            <a:ext cx="10758661" cy="8296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a:defRPr sz="2400" u="sng">
                <a:solidFill>
                  <a:srgbClr val="0000FF"/>
                </a:solidFill>
                <a:uFill>
                  <a:solidFill>
                    <a:srgbClr val="0000FF"/>
                  </a:solidFill>
                </a:uFill>
                <a:latin typeface="Helvetica Neue"/>
                <a:ea typeface="Helvetica Neue"/>
                <a:cs typeface="Helvetica Neue"/>
                <a:sym typeface="Helvetica Neue"/>
                <a:hlinkClick r:id="rId4"/>
              </a:defRPr>
            </a:lvl1pPr>
          </a:lstStyle>
          <a:p>
            <a:pPr>
              <a:defRPr>
                <a:solidFill>
                  <a:srgbClr val="5E5E5E"/>
                </a:solidFill>
                <a:uFillTx/>
              </a:defRPr>
            </a:pPr>
            <a:r>
              <a:rPr>
                <a:solidFill>
                  <a:srgbClr val="0000FF"/>
                </a:solidFill>
                <a:uFill>
                  <a:solidFill>
                    <a:srgbClr val="0000FF"/>
                  </a:solidFill>
                </a:uFill>
                <a:hlinkClick r:id="rId4"/>
              </a:rPr>
              <a:t>“Domino’s Would Rather Go to the Supreme Court Than Make Its Website Accessible to the Blind” by Brenna Houck, Eater Detroit</a:t>
            </a:r>
          </a:p>
        </p:txBody>
      </p:sp>
      <p:pic>
        <p:nvPicPr>
          <p:cNvPr id="111" name="Google Shape;142;p8" descr="Google Shape;142;p8"/>
          <p:cNvPicPr>
            <a:picLocks noChangeAspect="1"/>
          </p:cNvPicPr>
          <p:nvPr/>
        </p:nvPicPr>
        <p:blipFill>
          <a:blip r:embed="rId5"/>
          <a:srcRect l="4828" t="7897" r="2119"/>
          <a:stretch>
            <a:fillRect/>
          </a:stretch>
        </p:blipFill>
        <p:spPr>
          <a:xfrm>
            <a:off x="7701742" y="8331199"/>
            <a:ext cx="16231074" cy="5017627"/>
          </a:xfrm>
          <a:prstGeom prst="rect">
            <a:avLst/>
          </a:prstGeom>
          <a:ln w="12700">
            <a:miter lim="400000"/>
          </a:ln>
        </p:spPr>
      </p:pic>
    </p:spTree>
    <p:extLst>
      <p:ext uri="{BB962C8B-B14F-4D97-AF65-F5344CB8AC3E}">
        <p14:creationId xmlns:p14="http://schemas.microsoft.com/office/powerpoint/2010/main" val="18853663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70246-D5C8-4BC0-51E5-E1EA9987EDBF}"/>
              </a:ext>
            </a:extLst>
          </p:cNvPr>
          <p:cNvSpPr>
            <a:spLocks noGrp="1"/>
          </p:cNvSpPr>
          <p:nvPr>
            <p:ph type="title"/>
          </p:nvPr>
        </p:nvSpPr>
        <p:spPr/>
        <p:txBody>
          <a:bodyPr/>
          <a:lstStyle/>
          <a:p>
            <a:r>
              <a:rPr lang="en-US" dirty="0"/>
              <a:t>Is This A Good Idea? What’s “Good” Can Be Different For Different People or Groups</a:t>
            </a:r>
          </a:p>
        </p:txBody>
      </p:sp>
      <p:sp>
        <p:nvSpPr>
          <p:cNvPr id="3" name="Content Placeholder 2">
            <a:extLst>
              <a:ext uri="{FF2B5EF4-FFF2-40B4-BE49-F238E27FC236}">
                <a16:creationId xmlns:a16="http://schemas.microsoft.com/office/drawing/2014/main" id="{2D53D7EF-CB78-D7B0-FE08-0F8D6D749D3F}"/>
              </a:ext>
            </a:extLst>
          </p:cNvPr>
          <p:cNvSpPr>
            <a:spLocks noGrp="1"/>
          </p:cNvSpPr>
          <p:nvPr>
            <p:ph idx="1"/>
          </p:nvPr>
        </p:nvSpPr>
        <p:spPr>
          <a:xfrm>
            <a:off x="1676400" y="3000320"/>
            <a:ext cx="17627600" cy="10004480"/>
          </a:xfrm>
        </p:spPr>
        <p:txBody>
          <a:bodyPr>
            <a:normAutofit/>
          </a:bodyPr>
          <a:lstStyle/>
          <a:p>
            <a:pPr marL="0" indent="0">
              <a:buNone/>
            </a:pPr>
            <a:r>
              <a:rPr lang="en-US" dirty="0"/>
              <a:t>“Earlier this week, X </a:t>
            </a:r>
            <a:r>
              <a:rPr lang="en-US" dirty="0">
                <a:hlinkClick r:id="rId3"/>
              </a:rPr>
              <a:t>announced</a:t>
            </a:r>
            <a:r>
              <a:rPr lang="en-US" dirty="0"/>
              <a:t> it will soon roll out a new function, allowing blocked accounts to still view public posts by users who have blocked them… One commenter wrote, “Big day for stalkers and harassers,” while another stated, “That’s not blocking. It’s supporting stalking.””</a:t>
            </a:r>
          </a:p>
        </p:txBody>
      </p:sp>
      <p:sp>
        <p:nvSpPr>
          <p:cNvPr id="4" name="Slide Number Placeholder 3">
            <a:extLst>
              <a:ext uri="{FF2B5EF4-FFF2-40B4-BE49-F238E27FC236}">
                <a16:creationId xmlns:a16="http://schemas.microsoft.com/office/drawing/2014/main" id="{A5A9E39B-F429-5312-4BB3-D41E1DA44523}"/>
              </a:ext>
            </a:extLst>
          </p:cNvPr>
          <p:cNvSpPr>
            <a:spLocks noGrp="1"/>
          </p:cNvSpPr>
          <p:nvPr>
            <p:ph type="sldNum" sz="quarter" idx="12"/>
          </p:nvPr>
        </p:nvSpPr>
        <p:spPr/>
        <p:txBody>
          <a:bodyPr/>
          <a:lstStyle/>
          <a:p>
            <a:pPr defTabSz="1828800" hangingPunct="1">
              <a:defRPr/>
            </a:pPr>
            <a:fld id="{20F37917-FD3A-4669-9018-DA04BCDD3D75}" type="slidenum">
              <a:rPr lang="en-US" kern="1200">
                <a:solidFill>
                  <a:prstClr val="black">
                    <a:tint val="75000"/>
                  </a:prstClr>
                </a:solidFill>
                <a:latin typeface="Calibri" panose="020F0502020204030204"/>
              </a:rPr>
              <a:pPr defTabSz="1828800" hangingPunct="1">
                <a:defRPr/>
              </a:pPr>
              <a:t>11</a:t>
            </a:fld>
            <a:endParaRPr lang="en-US" kern="1200">
              <a:solidFill>
                <a:prstClr val="black">
                  <a:tint val="75000"/>
                </a:prstClr>
              </a:solidFill>
              <a:latin typeface="Calibri" panose="020F0502020204030204"/>
            </a:endParaRPr>
          </a:p>
        </p:txBody>
      </p:sp>
      <p:sp>
        <p:nvSpPr>
          <p:cNvPr id="8" name="TextBox 7">
            <a:extLst>
              <a:ext uri="{FF2B5EF4-FFF2-40B4-BE49-F238E27FC236}">
                <a16:creationId xmlns:a16="http://schemas.microsoft.com/office/drawing/2014/main" id="{B25A4E6C-EBC7-F835-49F9-5002535E48A9}"/>
              </a:ext>
            </a:extLst>
          </p:cNvPr>
          <p:cNvSpPr txBox="1"/>
          <p:nvPr/>
        </p:nvSpPr>
        <p:spPr>
          <a:xfrm>
            <a:off x="4749800" y="7053837"/>
            <a:ext cx="17957800" cy="646331"/>
          </a:xfrm>
          <a:prstGeom prst="rect">
            <a:avLst/>
          </a:prstGeom>
          <a:noFill/>
        </p:spPr>
        <p:txBody>
          <a:bodyPr wrap="square">
            <a:spAutoFit/>
          </a:bodyPr>
          <a:lstStyle/>
          <a:p>
            <a:pPr defTabSz="1828800" hangingPunct="1">
              <a:defRPr/>
            </a:pPr>
            <a:r>
              <a:rPr lang="en-US" sz="3600" kern="1200" dirty="0">
                <a:solidFill>
                  <a:prstClr val="black"/>
                </a:solidFill>
                <a:latin typeface="Calibri" panose="020F0502020204030204"/>
              </a:rPr>
              <a:t>https://</a:t>
            </a:r>
            <a:r>
              <a:rPr lang="en-US" sz="3600" kern="1200" dirty="0" err="1">
                <a:solidFill>
                  <a:prstClr val="black"/>
                </a:solidFill>
                <a:latin typeface="Calibri" panose="020F0502020204030204"/>
              </a:rPr>
              <a:t>tech.yahoo.com</a:t>
            </a:r>
            <a:r>
              <a:rPr lang="en-US" sz="3600" kern="1200" dirty="0">
                <a:solidFill>
                  <a:prstClr val="black"/>
                </a:solidFill>
                <a:latin typeface="Calibri" panose="020F0502020204030204"/>
              </a:rPr>
              <a:t>/apps/articles/bluesky-app-trends-elon-musk-172408742.html</a:t>
            </a:r>
          </a:p>
        </p:txBody>
      </p:sp>
    </p:spTree>
    <p:extLst>
      <p:ext uri="{BB962C8B-B14F-4D97-AF65-F5344CB8AC3E}">
        <p14:creationId xmlns:p14="http://schemas.microsoft.com/office/powerpoint/2010/main" val="24067747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97E8DA-0E57-38C0-813D-D521E5AAA2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41E85A-2DCF-8ADE-75A9-973B9B7D0FC3}"/>
              </a:ext>
            </a:extLst>
          </p:cNvPr>
          <p:cNvSpPr>
            <a:spLocks noGrp="1"/>
          </p:cNvSpPr>
          <p:nvPr>
            <p:ph type="title"/>
          </p:nvPr>
        </p:nvSpPr>
        <p:spPr/>
        <p:txBody>
          <a:bodyPr/>
          <a:lstStyle/>
          <a:p>
            <a:r>
              <a:rPr lang="en-US" dirty="0"/>
              <a:t>Programs represent and encode human values</a:t>
            </a:r>
          </a:p>
        </p:txBody>
      </p:sp>
      <p:sp>
        <p:nvSpPr>
          <p:cNvPr id="3" name="Text Placeholder 2">
            <a:extLst>
              <a:ext uri="{FF2B5EF4-FFF2-40B4-BE49-F238E27FC236}">
                <a16:creationId xmlns:a16="http://schemas.microsoft.com/office/drawing/2014/main" id="{8FC9A27D-9E11-FB65-71A5-68153EC19ED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CA4270E-052B-E175-4302-109963AE8B51}"/>
              </a:ext>
            </a:extLst>
          </p:cNvPr>
          <p:cNvSpPr>
            <a:spLocks noGrp="1"/>
          </p:cNvSpPr>
          <p:nvPr>
            <p:ph type="sldNum" sz="quarter" idx="12"/>
          </p:nvPr>
        </p:nvSpPr>
        <p:spPr/>
        <p:txBody>
          <a:bodyPr/>
          <a:lstStyle/>
          <a:p>
            <a:fld id="{20F37917-FD3A-4669-9018-DA04BCDD3D75}" type="slidenum">
              <a:rPr lang="en-US" smtClean="0"/>
              <a:t>12</a:t>
            </a:fld>
            <a:endParaRPr lang="en-US"/>
          </a:p>
        </p:txBody>
      </p:sp>
    </p:spTree>
    <p:extLst>
      <p:ext uri="{BB962C8B-B14F-4D97-AF65-F5344CB8AC3E}">
        <p14:creationId xmlns:p14="http://schemas.microsoft.com/office/powerpoint/2010/main" val="4592389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Google Shape;111;p5"/>
          <p:cNvSpPr txBox="1">
            <a:spLocks noGrp="1"/>
          </p:cNvSpPr>
          <p:nvPr>
            <p:ph type="title"/>
          </p:nvPr>
        </p:nvSpPr>
        <p:spPr>
          <a:xfrm>
            <a:off x="1676399" y="36511"/>
            <a:ext cx="22238677" cy="2651126"/>
          </a:xfrm>
        </p:spPr>
        <p:txBody>
          <a:bodyPr/>
          <a:lstStyle/>
          <a:p>
            <a:r>
              <a:rPr lang="en-US" dirty="0"/>
              <a:t>ML (also LLMs, etc.) Reinforce, “Launder” Bias</a:t>
            </a:r>
          </a:p>
        </p:txBody>
      </p:sp>
      <p:sp>
        <p:nvSpPr>
          <p:cNvPr id="80" name="Google Shape;112;p5"/>
          <p:cNvSpPr txBox="1">
            <a:spLocks noGrp="1"/>
          </p:cNvSpPr>
          <p:nvPr>
            <p:ph idx="1"/>
          </p:nvPr>
        </p:nvSpPr>
        <p:spPr/>
        <p:txBody>
          <a:bodyPr>
            <a:normAutofit/>
          </a:bodyPr>
          <a:lstStyle>
            <a:lvl1pPr>
              <a:defRPr sz="5400"/>
            </a:lvl1pPr>
          </a:lstStyle>
          <a:p>
            <a:r>
              <a:rPr lang="en-US" sz="4800" dirty="0"/>
              <a:t>The COMPAS sentencing tool discriminates against black defendants </a:t>
            </a:r>
          </a:p>
        </p:txBody>
      </p:sp>
      <p:sp>
        <p:nvSpPr>
          <p:cNvPr id="81" name="Slide Number"/>
          <p:cNvSpPr txBox="1">
            <a:spLocks noGrp="1"/>
          </p:cNvSpPr>
          <p:nvPr>
            <p:ph type="sldNum" sz="quarter" idx="12"/>
          </p:nvPr>
        </p:nvSpPr>
        <p:spPr>
          <a:xfrm>
            <a:off x="45075042" y="25878652"/>
            <a:ext cx="340158" cy="553998"/>
          </a:xfr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wrap="none" lIns="91440" tIns="91440" rIns="91440" bIns="9144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18288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888888"/>
                </a:solidFill>
                <a:effectLst/>
                <a:uFillTx/>
                <a:latin typeface="Calibri"/>
                <a:ea typeface="Calibri"/>
                <a:cs typeface="Calibri"/>
                <a:sym typeface="Calibri"/>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9pPr>
          </a:lstStyle>
          <a:p>
            <a:pPr>
              <a:defRPr/>
            </a:pPr>
            <a:fld id="{86CB4B4D-7CA3-9044-876B-883B54F8677D}" type="slidenum">
              <a:rPr lang="en-US" kern="1200"/>
              <a:pPr>
                <a:defRPr/>
              </a:pPr>
              <a:t>13</a:t>
            </a:fld>
            <a:endParaRPr lang="en-US" kern="1200"/>
          </a:p>
        </p:txBody>
      </p:sp>
      <p:sp>
        <p:nvSpPr>
          <p:cNvPr id="82" name="Google Shape;113;p5"/>
          <p:cNvSpPr txBox="1"/>
          <p:nvPr/>
        </p:nvSpPr>
        <p:spPr>
          <a:xfrm>
            <a:off x="2324174" y="12998490"/>
            <a:ext cx="18103776" cy="5180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ctr" defTabSz="1828800" hangingPunct="1">
              <a:defRPr sz="2700">
                <a:latin typeface="Helvetica Neue"/>
                <a:ea typeface="Helvetica Neue"/>
                <a:cs typeface="Helvetica Neue"/>
                <a:sym typeface="Helvetica Neue"/>
              </a:defRPr>
            </a:pPr>
            <a:r>
              <a:rPr sz="2700" kern="1200">
                <a:solidFill>
                  <a:prstClr val="black"/>
                </a:solidFill>
                <a:latin typeface="Helvetica Neue"/>
                <a:ea typeface="Helvetica Neue"/>
                <a:cs typeface="Helvetica Neue"/>
                <a:sym typeface="Helvetica Neue"/>
              </a:rPr>
              <a:t>Analysis of Broward County data: </a:t>
            </a:r>
            <a:r>
              <a:rPr sz="2700" u="sng" kern="1200">
                <a:solidFill>
                  <a:srgbClr val="0000FF"/>
                </a:solidFill>
                <a:uFill>
                  <a:solidFill>
                    <a:srgbClr val="0000FF"/>
                  </a:solidFill>
                </a:uFill>
                <a:latin typeface="Helvetica Neue"/>
                <a:ea typeface="Helvetica Neue"/>
                <a:cs typeface="Helvetica Neue"/>
                <a:sym typeface="Helvetica Neue"/>
                <a:hlinkClick r:id="rId3"/>
              </a:rPr>
              <a:t>“How We Analyzed the COMPAS Recidivism Algorithm” by Larson et al.</a:t>
            </a:r>
          </a:p>
        </p:txBody>
      </p:sp>
      <p:graphicFrame>
        <p:nvGraphicFramePr>
          <p:cNvPr id="83" name="Google Shape;114;p5"/>
          <p:cNvGraphicFramePr/>
          <p:nvPr/>
        </p:nvGraphicFramePr>
        <p:xfrm>
          <a:off x="839587" y="5229370"/>
          <a:ext cx="22704830" cy="4972080"/>
        </p:xfrm>
        <a:graphic>
          <a:graphicData uri="http://schemas.openxmlformats.org/drawingml/2006/table">
            <a:tbl>
              <a:tblPr/>
              <a:tblGrid>
                <a:gridCol w="6402092">
                  <a:extLst>
                    <a:ext uri="{9D8B030D-6E8A-4147-A177-3AD203B41FA5}">
                      <a16:colId xmlns:a16="http://schemas.microsoft.com/office/drawing/2014/main" val="20000"/>
                    </a:ext>
                  </a:extLst>
                </a:gridCol>
                <a:gridCol w="3758838">
                  <a:extLst>
                    <a:ext uri="{9D8B030D-6E8A-4147-A177-3AD203B41FA5}">
                      <a16:colId xmlns:a16="http://schemas.microsoft.com/office/drawing/2014/main" val="20001"/>
                    </a:ext>
                  </a:extLst>
                </a:gridCol>
                <a:gridCol w="6231476">
                  <a:extLst>
                    <a:ext uri="{9D8B030D-6E8A-4147-A177-3AD203B41FA5}">
                      <a16:colId xmlns:a16="http://schemas.microsoft.com/office/drawing/2014/main" val="20002"/>
                    </a:ext>
                  </a:extLst>
                </a:gridCol>
                <a:gridCol w="6312424">
                  <a:extLst>
                    <a:ext uri="{9D8B030D-6E8A-4147-A177-3AD203B41FA5}">
                      <a16:colId xmlns:a16="http://schemas.microsoft.com/office/drawing/2014/main" val="20003"/>
                    </a:ext>
                  </a:extLst>
                </a:gridCol>
              </a:tblGrid>
              <a:tr h="1639600">
                <a:tc>
                  <a:txBody>
                    <a:bodyPr/>
                    <a:lstStyle/>
                    <a:p>
                      <a:pPr>
                        <a:defRPr sz="4600">
                          <a:sym typeface="Arial"/>
                        </a:defRPr>
                      </a:pPr>
                      <a:endParaRPr sz="4600" dirty="0"/>
                    </a:p>
                  </a:txBody>
                  <a:tcPr marL="101600" marR="101600" marT="101600" marB="101600" anchor="ctr" horzOverflow="overflow">
                    <a:solidFill>
                      <a:srgbClr val="A7A7A7"/>
                    </a:solidFill>
                  </a:tcPr>
                </a:tc>
                <a:tc>
                  <a:txBody>
                    <a:bodyPr/>
                    <a:lstStyle/>
                    <a:p>
                      <a:r>
                        <a:rPr sz="4600">
                          <a:solidFill>
                            <a:srgbClr val="FFFFFF"/>
                          </a:solidFill>
                          <a:latin typeface="Helvetica Neue"/>
                          <a:ea typeface="Helvetica Neue"/>
                          <a:cs typeface="Helvetica Neue"/>
                        </a:rPr>
                        <a:t>ALL</a:t>
                      </a:r>
                    </a:p>
                  </a:txBody>
                  <a:tcPr marL="101600" marR="101600" marT="101600" marB="101600" anchor="ctr" horzOverflow="overflow">
                    <a:solidFill>
                      <a:srgbClr val="A7A7A7"/>
                    </a:solidFill>
                  </a:tcPr>
                </a:tc>
                <a:tc>
                  <a:txBody>
                    <a:bodyPr/>
                    <a:lstStyle/>
                    <a:p>
                      <a:pPr>
                        <a:defRPr sz="4600">
                          <a:solidFill>
                            <a:srgbClr val="FFFFFF"/>
                          </a:solidFill>
                          <a:latin typeface="Helvetica Neue"/>
                          <a:ea typeface="Helvetica Neue"/>
                          <a:cs typeface="Helvetica Neue"/>
                        </a:defRPr>
                      </a:pPr>
                      <a:r>
                        <a:rPr sz="4600" b="1"/>
                        <a:t>WHITE</a:t>
                      </a:r>
                      <a:r>
                        <a:rPr sz="4600"/>
                        <a:t> </a:t>
                      </a:r>
                      <a:r>
                        <a:rPr sz="4400"/>
                        <a:t>DEFENDANTS</a:t>
                      </a:r>
                    </a:p>
                  </a:txBody>
                  <a:tcPr marL="101600" marR="101600" marT="101600" marB="101600" anchor="ctr" horzOverflow="overflow">
                    <a:solidFill>
                      <a:srgbClr val="A7A7A7"/>
                    </a:solidFill>
                  </a:tcPr>
                </a:tc>
                <a:tc>
                  <a:txBody>
                    <a:bodyPr/>
                    <a:lstStyle/>
                    <a:p>
                      <a:pPr>
                        <a:defRPr sz="4600">
                          <a:solidFill>
                            <a:srgbClr val="FFFFFF"/>
                          </a:solidFill>
                          <a:latin typeface="Helvetica Neue"/>
                          <a:ea typeface="Helvetica Neue"/>
                          <a:cs typeface="Helvetica Neue"/>
                        </a:defRPr>
                      </a:pPr>
                      <a:r>
                        <a:rPr sz="4600" b="1">
                          <a:solidFill>
                            <a:srgbClr val="000000"/>
                          </a:solidFill>
                        </a:rPr>
                        <a:t>BLACK</a:t>
                      </a:r>
                      <a:r>
                        <a:rPr sz="4600"/>
                        <a:t> </a:t>
                      </a:r>
                      <a:r>
                        <a:rPr sz="4400"/>
                        <a:t>DEFENDANTS</a:t>
                      </a:r>
                    </a:p>
                  </a:txBody>
                  <a:tcPr marL="101600" marR="101600" marT="101600" marB="101600" anchor="ctr" horzOverflow="overflow">
                    <a:solidFill>
                      <a:srgbClr val="A7A7A7"/>
                    </a:solidFill>
                  </a:tcPr>
                </a:tc>
                <a:extLst>
                  <a:ext uri="{0D108BD9-81ED-4DB2-BD59-A6C34878D82A}">
                    <a16:rowId xmlns:a16="http://schemas.microsoft.com/office/drawing/2014/main" val="10000"/>
                  </a:ext>
                </a:extLst>
              </a:tr>
              <a:tr h="1727200">
                <a:tc>
                  <a:txBody>
                    <a:bodyPr/>
                    <a:lstStyle/>
                    <a:p>
                      <a:pPr>
                        <a:defRPr sz="4900">
                          <a:solidFill>
                            <a:srgbClr val="222222"/>
                          </a:solidFill>
                          <a:latin typeface="Helvetica Neue"/>
                          <a:ea typeface="Helvetica Neue"/>
                          <a:cs typeface="Helvetica Neue"/>
                        </a:defRPr>
                      </a:pPr>
                      <a:r>
                        <a:rPr sz="5000"/>
                        <a:t>Labeled </a:t>
                      </a:r>
                      <a:r>
                        <a:rPr sz="5000" b="1"/>
                        <a:t>High Risk</a:t>
                      </a:r>
                      <a:r>
                        <a:rPr sz="5000"/>
                        <a:t>, </a:t>
                      </a:r>
                      <a:br>
                        <a:rPr sz="5000"/>
                      </a:br>
                      <a:r>
                        <a:rPr sz="5000"/>
                        <a:t>But </a:t>
                      </a:r>
                      <a:r>
                        <a:rPr sz="5000" b="1"/>
                        <a:t>Didn’t</a:t>
                      </a:r>
                      <a:r>
                        <a:rPr sz="5000"/>
                        <a:t> Re-Offend</a:t>
                      </a:r>
                    </a:p>
                  </a:txBody>
                  <a:tcPr marL="101600" marR="101600" marT="101600" marB="101600" anchor="ctr" horzOverflow="overflow">
                    <a:solidFill>
                      <a:srgbClr val="FFFFFF"/>
                    </a:solidFill>
                  </a:tcPr>
                </a:tc>
                <a:tc>
                  <a:txBody>
                    <a:bodyPr/>
                    <a:lstStyle/>
                    <a:p>
                      <a:r>
                        <a:rPr sz="8800" b="1">
                          <a:solidFill>
                            <a:srgbClr val="222222"/>
                          </a:solidFill>
                          <a:latin typeface="Helvetica Neue"/>
                          <a:ea typeface="Helvetica Neue"/>
                          <a:cs typeface="Helvetica Neue"/>
                        </a:rPr>
                        <a:t>32%</a:t>
                      </a:r>
                    </a:p>
                  </a:txBody>
                  <a:tcPr marL="101600" marR="101600" marT="101600" marB="101600" anchor="ctr" horzOverflow="overflow">
                    <a:solidFill>
                      <a:srgbClr val="FFFFFF"/>
                    </a:solidFill>
                  </a:tcPr>
                </a:tc>
                <a:tc>
                  <a:txBody>
                    <a:bodyPr/>
                    <a:lstStyle/>
                    <a:p>
                      <a:r>
                        <a:rPr sz="8800" b="1" dirty="0">
                          <a:solidFill>
                            <a:srgbClr val="222222"/>
                          </a:solidFill>
                          <a:latin typeface="Helvetica Neue"/>
                          <a:ea typeface="Helvetica Neue"/>
                          <a:cs typeface="Helvetica Neue"/>
                        </a:rPr>
                        <a:t>23%</a:t>
                      </a:r>
                    </a:p>
                  </a:txBody>
                  <a:tcPr marL="101600" marR="101600" marT="101600" marB="101600" anchor="ctr" horzOverflow="overflow">
                    <a:solidFill>
                      <a:srgbClr val="FFFFFF"/>
                    </a:solidFill>
                  </a:tcPr>
                </a:tc>
                <a:tc>
                  <a:txBody>
                    <a:bodyPr/>
                    <a:lstStyle/>
                    <a:p>
                      <a:r>
                        <a:rPr sz="8800" b="1">
                          <a:solidFill>
                            <a:schemeClr val="accent3">
                              <a:satOff val="-7500"/>
                              <a:lumOff val="-10588"/>
                            </a:schemeClr>
                          </a:solidFill>
                          <a:latin typeface="Helvetica Neue"/>
                          <a:ea typeface="Helvetica Neue"/>
                          <a:cs typeface="Helvetica Neue"/>
                        </a:rPr>
                        <a:t>44%</a:t>
                      </a:r>
                    </a:p>
                  </a:txBody>
                  <a:tcPr marL="101600" marR="101600" marT="101600" marB="101600" anchor="ctr" horzOverflow="overflow">
                    <a:solidFill>
                      <a:srgbClr val="FFFFFF"/>
                    </a:solidFill>
                  </a:tcPr>
                </a:tc>
                <a:extLst>
                  <a:ext uri="{0D108BD9-81ED-4DB2-BD59-A6C34878D82A}">
                    <a16:rowId xmlns:a16="http://schemas.microsoft.com/office/drawing/2014/main" val="10001"/>
                  </a:ext>
                </a:extLst>
              </a:tr>
              <a:tr h="1605280">
                <a:tc>
                  <a:txBody>
                    <a:bodyPr/>
                    <a:lstStyle/>
                    <a:p>
                      <a:pPr>
                        <a:defRPr sz="4600">
                          <a:solidFill>
                            <a:srgbClr val="222222"/>
                          </a:solidFill>
                          <a:latin typeface="Helvetica Neue"/>
                          <a:ea typeface="Helvetica Neue"/>
                          <a:cs typeface="Helvetica Neue"/>
                        </a:defRPr>
                      </a:pPr>
                      <a:r>
                        <a:rPr sz="4600"/>
                        <a:t>Labeled</a:t>
                      </a:r>
                      <a:r>
                        <a:rPr sz="4600" b="1"/>
                        <a:t> Low Risk,</a:t>
                      </a:r>
                      <a:r>
                        <a:rPr sz="4600"/>
                        <a:t> </a:t>
                      </a:r>
                      <a:br>
                        <a:rPr sz="4600"/>
                      </a:br>
                      <a:r>
                        <a:rPr sz="4600"/>
                        <a:t>Yet </a:t>
                      </a:r>
                      <a:r>
                        <a:rPr sz="4600" b="1"/>
                        <a:t>Did</a:t>
                      </a:r>
                      <a:r>
                        <a:rPr sz="4600"/>
                        <a:t> Re-Offend</a:t>
                      </a:r>
                    </a:p>
                  </a:txBody>
                  <a:tcPr marL="101600" marR="101600" marT="101600" marB="101600" anchor="ctr" horzOverflow="overflow">
                    <a:solidFill>
                      <a:srgbClr val="FFFFFF"/>
                    </a:solidFill>
                  </a:tcPr>
                </a:tc>
                <a:tc>
                  <a:txBody>
                    <a:bodyPr/>
                    <a:lstStyle/>
                    <a:p>
                      <a:r>
                        <a:rPr sz="8800" b="1">
                          <a:solidFill>
                            <a:srgbClr val="222222"/>
                          </a:solidFill>
                          <a:latin typeface="Helvetica Neue"/>
                          <a:ea typeface="Helvetica Neue"/>
                          <a:cs typeface="Helvetica Neue"/>
                        </a:rPr>
                        <a:t>37%</a:t>
                      </a:r>
                    </a:p>
                  </a:txBody>
                  <a:tcPr marL="101600" marR="101600" marT="101600" marB="101600" anchor="ctr" horzOverflow="overflow">
                    <a:solidFill>
                      <a:srgbClr val="FFFFFF"/>
                    </a:solidFill>
                  </a:tcPr>
                </a:tc>
                <a:tc>
                  <a:txBody>
                    <a:bodyPr/>
                    <a:lstStyle/>
                    <a:p>
                      <a:r>
                        <a:rPr sz="8800" b="1" dirty="0">
                          <a:solidFill>
                            <a:schemeClr val="accent5"/>
                          </a:solidFill>
                          <a:latin typeface="Helvetica Neue"/>
                          <a:ea typeface="Helvetica Neue"/>
                          <a:cs typeface="Helvetica Neue"/>
                        </a:rPr>
                        <a:t>47%</a:t>
                      </a:r>
                    </a:p>
                  </a:txBody>
                  <a:tcPr marL="101600" marR="101600" marT="101600" marB="101600" anchor="ctr" horzOverflow="overflow">
                    <a:solidFill>
                      <a:srgbClr val="FFFFFF"/>
                    </a:solidFill>
                  </a:tcPr>
                </a:tc>
                <a:tc>
                  <a:txBody>
                    <a:bodyPr/>
                    <a:lstStyle/>
                    <a:p>
                      <a:r>
                        <a:rPr sz="8800" b="1" dirty="0">
                          <a:solidFill>
                            <a:srgbClr val="222222"/>
                          </a:solidFill>
                          <a:latin typeface="Helvetica Neue"/>
                          <a:ea typeface="Helvetica Neue"/>
                          <a:cs typeface="Helvetica Neue"/>
                        </a:rPr>
                        <a:t>28%</a:t>
                      </a:r>
                    </a:p>
                  </a:txBody>
                  <a:tcPr marL="101600" marR="101600" marT="101600" marB="101600" anchor="ctr" horzOverflow="overflow">
                    <a:solidFill>
                      <a:srgbClr val="FFFFFF"/>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6538808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1D4E0-1596-658F-E4D1-20AA9A72EA55}"/>
              </a:ext>
            </a:extLst>
          </p:cNvPr>
          <p:cNvSpPr>
            <a:spLocks noGrp="1"/>
          </p:cNvSpPr>
          <p:nvPr>
            <p:ph type="title"/>
          </p:nvPr>
        </p:nvSpPr>
        <p:spPr>
          <a:xfrm>
            <a:off x="1676400" y="36511"/>
            <a:ext cx="22027662" cy="2651126"/>
          </a:xfrm>
        </p:spPr>
        <p:txBody>
          <a:bodyPr/>
          <a:lstStyle/>
          <a:p>
            <a:r>
              <a:rPr lang="en-US" dirty="0"/>
              <a:t>ML (also LLMs, etc.) Reinforce, “Launder” Bias</a:t>
            </a:r>
          </a:p>
        </p:txBody>
      </p:sp>
      <p:sp>
        <p:nvSpPr>
          <p:cNvPr id="3" name="Content Placeholder 2">
            <a:extLst>
              <a:ext uri="{FF2B5EF4-FFF2-40B4-BE49-F238E27FC236}">
                <a16:creationId xmlns:a16="http://schemas.microsoft.com/office/drawing/2014/main" id="{CBEA630F-DC34-FB61-842A-681B39E856A0}"/>
              </a:ext>
            </a:extLst>
          </p:cNvPr>
          <p:cNvSpPr>
            <a:spLocks noGrp="1"/>
          </p:cNvSpPr>
          <p:nvPr>
            <p:ph idx="1"/>
          </p:nvPr>
        </p:nvSpPr>
        <p:spPr>
          <a:xfrm>
            <a:off x="1676401" y="3000319"/>
            <a:ext cx="8110254" cy="10442631"/>
          </a:xfrm>
        </p:spPr>
        <p:txBody>
          <a:bodyPr>
            <a:normAutofit lnSpcReduction="10000"/>
          </a:bodyPr>
          <a:lstStyle/>
          <a:p>
            <a:pPr marL="0" indent="0">
              <a:buNone/>
            </a:pPr>
            <a:r>
              <a:rPr lang="en-US" dirty="0"/>
              <a:t>According to Wilson &amp; Caliskan:</a:t>
            </a:r>
          </a:p>
          <a:p>
            <a:r>
              <a:rPr lang="en-US" dirty="0"/>
              <a:t>human biases lead to people with names identified as “white” getting hired more</a:t>
            </a:r>
          </a:p>
          <a:p>
            <a:r>
              <a:rPr lang="en-US" dirty="0"/>
              <a:t>system trained on who got hired in the past</a:t>
            </a:r>
          </a:p>
          <a:p>
            <a:pPr marL="0" indent="0">
              <a:buNone/>
            </a:pPr>
            <a:r>
              <a:rPr lang="en-US" dirty="0"/>
              <a:t>Machine learning algorithms can be great at teasing out how we’re actually making decisions (sometimes badly!)</a:t>
            </a:r>
          </a:p>
        </p:txBody>
      </p:sp>
      <p:sp>
        <p:nvSpPr>
          <p:cNvPr id="4" name="Slide Number Placeholder 3">
            <a:extLst>
              <a:ext uri="{FF2B5EF4-FFF2-40B4-BE49-F238E27FC236}">
                <a16:creationId xmlns:a16="http://schemas.microsoft.com/office/drawing/2014/main" id="{E9C9CC97-17CB-81D8-048E-9CE4164F84FB}"/>
              </a:ext>
            </a:extLst>
          </p:cNvPr>
          <p:cNvSpPr>
            <a:spLocks noGrp="1"/>
          </p:cNvSpPr>
          <p:nvPr>
            <p:ph type="sldNum" sz="quarter" idx="12"/>
          </p:nvPr>
        </p:nvSpPr>
        <p:spPr/>
        <p:txBody>
          <a:bodyPr/>
          <a:lstStyle/>
          <a:p>
            <a:pPr defTabSz="1828800" hangingPunct="1">
              <a:defRPr/>
            </a:pPr>
            <a:fld id="{20F37917-FD3A-4669-9018-DA04BCDD3D75}" type="slidenum">
              <a:rPr lang="en-US" kern="1200">
                <a:solidFill>
                  <a:prstClr val="black">
                    <a:tint val="75000"/>
                  </a:prstClr>
                </a:solidFill>
                <a:latin typeface="Calibri" panose="020F0502020204030204"/>
              </a:rPr>
              <a:pPr defTabSz="1828800" hangingPunct="1">
                <a:defRPr/>
              </a:pPr>
              <a:t>14</a:t>
            </a:fld>
            <a:endParaRPr lang="en-US" kern="1200">
              <a:solidFill>
                <a:prstClr val="black">
                  <a:tint val="75000"/>
                </a:prstClr>
              </a:solidFill>
              <a:latin typeface="Calibri" panose="020F0502020204030204"/>
            </a:endParaRPr>
          </a:p>
        </p:txBody>
      </p:sp>
      <p:pic>
        <p:nvPicPr>
          <p:cNvPr id="5" name="Picture 4">
            <a:extLst>
              <a:ext uri="{FF2B5EF4-FFF2-40B4-BE49-F238E27FC236}">
                <a16:creationId xmlns:a16="http://schemas.microsoft.com/office/drawing/2014/main" id="{5FD96AC7-0B73-7108-F268-A6FD171D7CD1}"/>
              </a:ext>
            </a:extLst>
          </p:cNvPr>
          <p:cNvPicPr>
            <a:picLocks noChangeAspect="1"/>
          </p:cNvPicPr>
          <p:nvPr/>
        </p:nvPicPr>
        <p:blipFill>
          <a:blip r:embed="rId3"/>
          <a:stretch>
            <a:fillRect/>
          </a:stretch>
        </p:blipFill>
        <p:spPr>
          <a:xfrm>
            <a:off x="9786655" y="3348830"/>
            <a:ext cx="12920946" cy="8702676"/>
          </a:xfrm>
          <a:prstGeom prst="rect">
            <a:avLst/>
          </a:prstGeom>
        </p:spPr>
      </p:pic>
      <p:sp>
        <p:nvSpPr>
          <p:cNvPr id="7" name="TextBox 6">
            <a:extLst>
              <a:ext uri="{FF2B5EF4-FFF2-40B4-BE49-F238E27FC236}">
                <a16:creationId xmlns:a16="http://schemas.microsoft.com/office/drawing/2014/main" id="{F7FC1E9F-44CB-9E12-3EFF-91748522F59C}"/>
              </a:ext>
            </a:extLst>
          </p:cNvPr>
          <p:cNvSpPr txBox="1"/>
          <p:nvPr/>
        </p:nvSpPr>
        <p:spPr>
          <a:xfrm>
            <a:off x="9786654" y="11815411"/>
            <a:ext cx="14358448" cy="1798441"/>
          </a:xfrm>
          <a:prstGeom prst="rect">
            <a:avLst/>
          </a:prstGeom>
          <a:noFill/>
        </p:spPr>
        <p:txBody>
          <a:bodyPr wrap="square">
            <a:spAutoFit/>
          </a:bodyPr>
          <a:lstStyle/>
          <a:p>
            <a:pPr defTabSz="1828800" hangingPunct="1">
              <a:lnSpc>
                <a:spcPts val="4500"/>
              </a:lnSpc>
              <a:defRPr/>
            </a:pPr>
            <a:r>
              <a:rPr lang="en-US" sz="3600" kern="1200" dirty="0">
                <a:solidFill>
                  <a:prstClr val="black"/>
                </a:solidFill>
                <a:latin typeface="Noto Sans" panose="020B0604020202020204" pitchFamily="34" charset="0"/>
              </a:rPr>
              <a:t>Kyra Wilson &amp; Aylin Caliskan, “Gender, Race, and Intersectional Bias in Resume Screening via Language Model Retrieval”</a:t>
            </a:r>
          </a:p>
          <a:p>
            <a:pPr defTabSz="1828800" hangingPunct="1">
              <a:lnSpc>
                <a:spcPts val="4500"/>
              </a:lnSpc>
              <a:defRPr/>
            </a:pPr>
            <a:r>
              <a:rPr lang="en-US" sz="3600" kern="1200" dirty="0">
                <a:solidFill>
                  <a:prstClr val="black"/>
                </a:solidFill>
                <a:latin typeface="Noto Sans" panose="020B0604020202020204" pitchFamily="34" charset="0"/>
              </a:rPr>
              <a:t>https://</a:t>
            </a:r>
            <a:r>
              <a:rPr lang="en-US" sz="3600" kern="1200" dirty="0" err="1">
                <a:solidFill>
                  <a:prstClr val="black"/>
                </a:solidFill>
                <a:latin typeface="Noto Sans" panose="020B0604020202020204" pitchFamily="34" charset="0"/>
              </a:rPr>
              <a:t>ojs.aaai.org</a:t>
            </a:r>
            <a:r>
              <a:rPr lang="en-US" sz="3600" kern="1200" dirty="0">
                <a:solidFill>
                  <a:prstClr val="black"/>
                </a:solidFill>
                <a:latin typeface="Noto Sans" panose="020B0604020202020204" pitchFamily="34" charset="0"/>
              </a:rPr>
              <a:t>/</a:t>
            </a:r>
            <a:r>
              <a:rPr lang="en-US" sz="3600" kern="1200" dirty="0" err="1">
                <a:solidFill>
                  <a:prstClr val="black"/>
                </a:solidFill>
                <a:latin typeface="Noto Sans" panose="020B0604020202020204" pitchFamily="34" charset="0"/>
              </a:rPr>
              <a:t>index.php</a:t>
            </a:r>
            <a:r>
              <a:rPr lang="en-US" sz="3600" kern="1200" dirty="0">
                <a:solidFill>
                  <a:prstClr val="black"/>
                </a:solidFill>
                <a:latin typeface="Noto Sans" panose="020B0604020202020204" pitchFamily="34" charset="0"/>
              </a:rPr>
              <a:t>/AIES/article/view/31748</a:t>
            </a:r>
          </a:p>
        </p:txBody>
      </p:sp>
    </p:spTree>
    <p:extLst>
      <p:ext uri="{BB962C8B-B14F-4D97-AF65-F5344CB8AC3E}">
        <p14:creationId xmlns:p14="http://schemas.microsoft.com/office/powerpoint/2010/main" val="21260675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A70B57B-03CD-20DB-B626-6568DA184EBB}"/>
              </a:ext>
            </a:extLst>
          </p:cNvPr>
          <p:cNvSpPr>
            <a:spLocks noGrp="1"/>
          </p:cNvSpPr>
          <p:nvPr>
            <p:ph type="title"/>
          </p:nvPr>
        </p:nvSpPr>
        <p:spPr>
          <a:xfrm>
            <a:off x="1676400" y="36511"/>
            <a:ext cx="21031200" cy="2651126"/>
          </a:xfrm>
        </p:spPr>
        <p:txBody>
          <a:bodyPr/>
          <a:lstStyle/>
          <a:p>
            <a:r>
              <a:rPr lang="en-US" dirty="0"/>
              <a:t>Stable Matching and the NRMP</a:t>
            </a:r>
          </a:p>
        </p:txBody>
      </p:sp>
      <p:sp>
        <p:nvSpPr>
          <p:cNvPr id="14" name="Content Placeholder 13">
            <a:extLst>
              <a:ext uri="{FF2B5EF4-FFF2-40B4-BE49-F238E27FC236}">
                <a16:creationId xmlns:a16="http://schemas.microsoft.com/office/drawing/2014/main" id="{71B7F056-22CD-7D9F-523F-B9CDE8185271}"/>
              </a:ext>
            </a:extLst>
          </p:cNvPr>
          <p:cNvSpPr>
            <a:spLocks noGrp="1"/>
          </p:cNvSpPr>
          <p:nvPr>
            <p:ph idx="1"/>
          </p:nvPr>
        </p:nvSpPr>
        <p:spPr/>
        <p:txBody>
          <a:bodyPr/>
          <a:lstStyle/>
          <a:p>
            <a:pPr marL="0" indent="0">
              <a:buNone/>
            </a:pPr>
            <a:r>
              <a:rPr lang="en-US" dirty="0"/>
              <a:t>“When residencies were first introduced, around 1900, hospitals began competing with one another to secure the best residents as early as possible. By the 1940s, positions were being offered in the third-year of medical school. Students were making career decisions without adequate exposure to their options, and hospitals were making hiring decisions with little data.”</a:t>
            </a:r>
          </a:p>
        </p:txBody>
      </p:sp>
      <p:sp>
        <p:nvSpPr>
          <p:cNvPr id="2" name="Slide Number Placeholder 1">
            <a:extLst>
              <a:ext uri="{FF2B5EF4-FFF2-40B4-BE49-F238E27FC236}">
                <a16:creationId xmlns:a16="http://schemas.microsoft.com/office/drawing/2014/main" id="{4046CD02-FCF1-6039-D261-362EC904A76C}"/>
              </a:ext>
            </a:extLst>
          </p:cNvPr>
          <p:cNvSpPr>
            <a:spLocks noGrp="1"/>
          </p:cNvSpPr>
          <p:nvPr>
            <p:ph type="sldNum" sz="quarter" idx="12"/>
          </p:nvPr>
        </p:nvSpPr>
        <p:spPr>
          <a:xfrm>
            <a:off x="17221200" y="12712701"/>
            <a:ext cx="5486400" cy="730250"/>
          </a:xfrm>
        </p:spPr>
        <p:txBody>
          <a:bodyPr/>
          <a:lstStyle/>
          <a:p>
            <a:pPr defTabSz="1828800" hangingPunct="1">
              <a:defRPr/>
            </a:pPr>
            <a:fld id="{20F37917-FD3A-4669-9018-DA04BCDD3D75}" type="slidenum">
              <a:rPr lang="en-US" kern="1200">
                <a:solidFill>
                  <a:prstClr val="black">
                    <a:tint val="75000"/>
                  </a:prstClr>
                </a:solidFill>
                <a:latin typeface="Calibri" panose="020F0502020204030204"/>
              </a:rPr>
              <a:pPr defTabSz="1828800" hangingPunct="1">
                <a:defRPr/>
              </a:pPr>
              <a:t>15</a:t>
            </a:fld>
            <a:endParaRPr lang="en-US" kern="1200">
              <a:solidFill>
                <a:prstClr val="black">
                  <a:tint val="75000"/>
                </a:prstClr>
              </a:solidFill>
              <a:latin typeface="Calibri" panose="020F0502020204030204"/>
            </a:endParaRPr>
          </a:p>
        </p:txBody>
      </p:sp>
      <p:sp>
        <p:nvSpPr>
          <p:cNvPr id="15" name="TextBox 14">
            <a:extLst>
              <a:ext uri="{FF2B5EF4-FFF2-40B4-BE49-F238E27FC236}">
                <a16:creationId xmlns:a16="http://schemas.microsoft.com/office/drawing/2014/main" id="{2A7F34AB-9A7C-4164-3B8B-E47F3ECC2CC3}"/>
              </a:ext>
            </a:extLst>
          </p:cNvPr>
          <p:cNvSpPr txBox="1"/>
          <p:nvPr/>
        </p:nvSpPr>
        <p:spPr>
          <a:xfrm>
            <a:off x="1671145" y="9438289"/>
            <a:ext cx="10056727" cy="646331"/>
          </a:xfrm>
          <a:prstGeom prst="rect">
            <a:avLst/>
          </a:prstGeom>
          <a:noFill/>
        </p:spPr>
        <p:txBody>
          <a:bodyPr wrap="none" rtlCol="0">
            <a:spAutoFit/>
          </a:bodyPr>
          <a:lstStyle/>
          <a:p>
            <a:pPr defTabSz="1828800" hangingPunct="1">
              <a:defRPr/>
            </a:pPr>
            <a:r>
              <a:rPr lang="en-US" sz="3600" kern="1200" dirty="0">
                <a:solidFill>
                  <a:prstClr val="black"/>
                </a:solidFill>
                <a:latin typeface="Calibri" panose="020F0502020204030204"/>
              </a:rPr>
              <a:t>https://</a:t>
            </a:r>
            <a:r>
              <a:rPr lang="en-US" sz="3600" kern="1200" dirty="0" err="1">
                <a:solidFill>
                  <a:prstClr val="black"/>
                </a:solidFill>
                <a:latin typeface="Calibri" panose="020F0502020204030204"/>
              </a:rPr>
              <a:t>pmc.ncbi.nlm.nih.gov</a:t>
            </a:r>
            <a:r>
              <a:rPr lang="en-US" sz="3600" kern="1200" dirty="0">
                <a:solidFill>
                  <a:prstClr val="black"/>
                </a:solidFill>
                <a:latin typeface="Calibri" panose="020F0502020204030204"/>
              </a:rPr>
              <a:t>/articles/PMC3399603/</a:t>
            </a:r>
          </a:p>
        </p:txBody>
      </p:sp>
    </p:spTree>
    <p:extLst>
      <p:ext uri="{BB962C8B-B14F-4D97-AF65-F5344CB8AC3E}">
        <p14:creationId xmlns:p14="http://schemas.microsoft.com/office/powerpoint/2010/main" val="6918028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1C49A-7347-4B23-3755-5337ABD129D8}"/>
              </a:ext>
            </a:extLst>
          </p:cNvPr>
          <p:cNvSpPr>
            <a:spLocks noGrp="1"/>
          </p:cNvSpPr>
          <p:nvPr>
            <p:ph type="title"/>
          </p:nvPr>
        </p:nvSpPr>
        <p:spPr/>
        <p:txBody>
          <a:bodyPr/>
          <a:lstStyle/>
          <a:p>
            <a:r>
              <a:rPr lang="en-US" dirty="0"/>
              <a:t>Stable Matching and the NRMP</a:t>
            </a:r>
          </a:p>
        </p:txBody>
      </p:sp>
      <p:sp>
        <p:nvSpPr>
          <p:cNvPr id="3" name="Content Placeholder 2">
            <a:extLst>
              <a:ext uri="{FF2B5EF4-FFF2-40B4-BE49-F238E27FC236}">
                <a16:creationId xmlns:a16="http://schemas.microsoft.com/office/drawing/2014/main" id="{1D94D94A-D93D-96D0-6683-4AF091FC258B}"/>
              </a:ext>
            </a:extLst>
          </p:cNvPr>
          <p:cNvSpPr>
            <a:spLocks noGrp="1"/>
          </p:cNvSpPr>
          <p:nvPr>
            <p:ph idx="1"/>
          </p:nvPr>
        </p:nvSpPr>
        <p:spPr>
          <a:xfrm>
            <a:off x="1676400" y="3000320"/>
            <a:ext cx="19598640" cy="10167040"/>
          </a:xfrm>
        </p:spPr>
        <p:txBody>
          <a:bodyPr>
            <a:normAutofit/>
          </a:bodyPr>
          <a:lstStyle/>
          <a:p>
            <a:r>
              <a:rPr lang="en-US" dirty="0"/>
              <a:t>1952 National Resident Matching Program — big centralized assignment of residents to programs.</a:t>
            </a:r>
          </a:p>
          <a:p>
            <a:r>
              <a:rPr lang="en-US" i="1" dirty="0"/>
              <a:t>Stable Matching </a:t>
            </a:r>
            <a:r>
              <a:rPr lang="en-US" dirty="0"/>
              <a:t>is a property of weighted graphs: if Jimmy gets assigned to Mass General but would prefer Emory University, Emory prefers </a:t>
            </a:r>
            <a:r>
              <a:rPr lang="en-US" i="1" dirty="0"/>
              <a:t>everyone</a:t>
            </a:r>
            <a:r>
              <a:rPr lang="en-US" dirty="0"/>
              <a:t> assigned to them over Jimmy. (No defections.)</a:t>
            </a:r>
          </a:p>
          <a:p>
            <a:r>
              <a:rPr lang="en-US" dirty="0"/>
              <a:t>Algorithm naturally has “proposers” and “acceptors,” and generalizing how applications generally work, natural to make potential applicants the proposers.</a:t>
            </a:r>
          </a:p>
          <a:p>
            <a:r>
              <a:rPr lang="en-US" dirty="0"/>
              <a:t>Multiple stable matchings usually exist. That “natural” choice leads to the </a:t>
            </a:r>
            <a:r>
              <a:rPr lang="en-US" i="1" dirty="0"/>
              <a:t>best</a:t>
            </a:r>
            <a:r>
              <a:rPr lang="en-US" dirty="0"/>
              <a:t> outcomes for hospitals, and the </a:t>
            </a:r>
            <a:r>
              <a:rPr lang="en-US" i="1" dirty="0"/>
              <a:t>worst</a:t>
            </a:r>
            <a:r>
              <a:rPr lang="en-US" dirty="0"/>
              <a:t> outcomes for students.</a:t>
            </a:r>
          </a:p>
          <a:p>
            <a:endParaRPr lang="en-US" dirty="0"/>
          </a:p>
        </p:txBody>
      </p:sp>
      <p:sp>
        <p:nvSpPr>
          <p:cNvPr id="4" name="Slide Number Placeholder 3">
            <a:extLst>
              <a:ext uri="{FF2B5EF4-FFF2-40B4-BE49-F238E27FC236}">
                <a16:creationId xmlns:a16="http://schemas.microsoft.com/office/drawing/2014/main" id="{25C2DAC2-3854-148F-7F41-D3676EFA9886}"/>
              </a:ext>
            </a:extLst>
          </p:cNvPr>
          <p:cNvSpPr>
            <a:spLocks noGrp="1"/>
          </p:cNvSpPr>
          <p:nvPr>
            <p:ph type="sldNum" sz="quarter" idx="12"/>
          </p:nvPr>
        </p:nvSpPr>
        <p:spPr/>
        <p:txBody>
          <a:bodyPr/>
          <a:lstStyle/>
          <a:p>
            <a:pPr defTabSz="1828800" hangingPunct="1">
              <a:defRPr/>
            </a:pPr>
            <a:fld id="{20F37917-FD3A-4669-9018-DA04BCDD3D75}" type="slidenum">
              <a:rPr lang="en-US" kern="1200">
                <a:solidFill>
                  <a:prstClr val="black">
                    <a:tint val="75000"/>
                  </a:prstClr>
                </a:solidFill>
                <a:latin typeface="Calibri" panose="020F0502020204030204"/>
              </a:rPr>
              <a:pPr defTabSz="1828800" hangingPunct="1">
                <a:defRPr/>
              </a:pPr>
              <a:t>16</a:t>
            </a:fld>
            <a:endParaRPr lang="en-US" kern="1200">
              <a:solidFill>
                <a:prstClr val="black">
                  <a:tint val="75000"/>
                </a:prstClr>
              </a:solidFill>
              <a:latin typeface="Calibri" panose="020F0502020204030204"/>
            </a:endParaRPr>
          </a:p>
        </p:txBody>
      </p:sp>
    </p:spTree>
    <p:extLst>
      <p:ext uri="{BB962C8B-B14F-4D97-AF65-F5344CB8AC3E}">
        <p14:creationId xmlns:p14="http://schemas.microsoft.com/office/powerpoint/2010/main" val="2916792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84DD509-9A50-1FE9-A187-98CA4AB48595}"/>
              </a:ext>
            </a:extLst>
          </p:cNvPr>
          <p:cNvSpPr>
            <a:spLocks noGrp="1"/>
          </p:cNvSpPr>
          <p:nvPr>
            <p:ph type="sldNum" sz="quarter" idx="12"/>
          </p:nvPr>
        </p:nvSpPr>
        <p:spPr/>
        <p:txBody>
          <a:bodyPr/>
          <a:lstStyle/>
          <a:p>
            <a:pPr defTabSz="1828800" hangingPunct="1">
              <a:defRPr/>
            </a:pPr>
            <a:fld id="{20F37917-FD3A-4669-9018-DA04BCDD3D75}" type="slidenum">
              <a:rPr lang="en-US" kern="1200">
                <a:solidFill>
                  <a:prstClr val="black">
                    <a:tint val="75000"/>
                  </a:prstClr>
                </a:solidFill>
                <a:latin typeface="Calibri" panose="020F0502020204030204"/>
              </a:rPr>
              <a:pPr defTabSz="1828800" hangingPunct="1">
                <a:defRPr/>
              </a:pPr>
              <a:t>17</a:t>
            </a:fld>
            <a:endParaRPr lang="en-US" kern="1200">
              <a:solidFill>
                <a:prstClr val="black">
                  <a:tint val="75000"/>
                </a:prstClr>
              </a:solidFill>
              <a:latin typeface="Calibri" panose="020F0502020204030204"/>
            </a:endParaRPr>
          </a:p>
        </p:txBody>
      </p:sp>
      <p:sp>
        <p:nvSpPr>
          <p:cNvPr id="3" name="Title 2">
            <a:extLst>
              <a:ext uri="{FF2B5EF4-FFF2-40B4-BE49-F238E27FC236}">
                <a16:creationId xmlns:a16="http://schemas.microsoft.com/office/drawing/2014/main" id="{0FDFD50C-8115-BD24-BBCD-968071F3030D}"/>
              </a:ext>
            </a:extLst>
          </p:cNvPr>
          <p:cNvSpPr>
            <a:spLocks noGrp="1"/>
          </p:cNvSpPr>
          <p:nvPr>
            <p:ph type="title"/>
          </p:nvPr>
        </p:nvSpPr>
        <p:spPr/>
        <p:txBody>
          <a:bodyPr/>
          <a:lstStyle/>
          <a:p>
            <a:r>
              <a:rPr lang="en-US" dirty="0"/>
              <a:t>Stable Matching and the NRMP</a:t>
            </a:r>
          </a:p>
        </p:txBody>
      </p:sp>
      <p:pic>
        <p:nvPicPr>
          <p:cNvPr id="4" name="Picture 3">
            <a:extLst>
              <a:ext uri="{FF2B5EF4-FFF2-40B4-BE49-F238E27FC236}">
                <a16:creationId xmlns:a16="http://schemas.microsoft.com/office/drawing/2014/main" id="{2BFF9CC7-B312-17FB-1E0D-2DB9D79A15D1}"/>
              </a:ext>
            </a:extLst>
          </p:cNvPr>
          <p:cNvPicPr>
            <a:picLocks noChangeAspect="1"/>
          </p:cNvPicPr>
          <p:nvPr/>
        </p:nvPicPr>
        <p:blipFill>
          <a:blip r:embed="rId3"/>
          <a:stretch>
            <a:fillRect/>
          </a:stretch>
        </p:blipFill>
        <p:spPr>
          <a:xfrm>
            <a:off x="2145956" y="3929731"/>
            <a:ext cx="15544800" cy="8179610"/>
          </a:xfrm>
          <a:prstGeom prst="rect">
            <a:avLst/>
          </a:prstGeom>
        </p:spPr>
      </p:pic>
      <p:sp>
        <p:nvSpPr>
          <p:cNvPr id="6" name="TextBox 5">
            <a:extLst>
              <a:ext uri="{FF2B5EF4-FFF2-40B4-BE49-F238E27FC236}">
                <a16:creationId xmlns:a16="http://schemas.microsoft.com/office/drawing/2014/main" id="{7CCEBBCC-9EC4-F2B9-5236-DE3D77B1B5A1}"/>
              </a:ext>
            </a:extLst>
          </p:cNvPr>
          <p:cNvSpPr txBox="1"/>
          <p:nvPr/>
        </p:nvSpPr>
        <p:spPr>
          <a:xfrm>
            <a:off x="2145956" y="12109341"/>
            <a:ext cx="12196116" cy="646331"/>
          </a:xfrm>
          <a:prstGeom prst="rect">
            <a:avLst/>
          </a:prstGeom>
          <a:noFill/>
        </p:spPr>
        <p:txBody>
          <a:bodyPr wrap="square">
            <a:spAutoFit/>
          </a:bodyPr>
          <a:lstStyle/>
          <a:p>
            <a:pPr defTabSz="1828800" hangingPunct="1">
              <a:defRPr/>
            </a:pPr>
            <a:r>
              <a:rPr lang="en-US" sz="3600" kern="1200" dirty="0">
                <a:solidFill>
                  <a:prstClr val="black"/>
                </a:solidFill>
                <a:latin typeface="Calibri" panose="020F0502020204030204"/>
              </a:rPr>
              <a:t>https://</a:t>
            </a:r>
            <a:r>
              <a:rPr lang="en-US" sz="3600" kern="1200" dirty="0" err="1">
                <a:solidFill>
                  <a:prstClr val="black"/>
                </a:solidFill>
                <a:latin typeface="Calibri" panose="020F0502020204030204"/>
              </a:rPr>
              <a:t>www.aeaweb.org</a:t>
            </a:r>
            <a:r>
              <a:rPr lang="en-US" sz="3600" kern="1200" dirty="0">
                <a:solidFill>
                  <a:prstClr val="black"/>
                </a:solidFill>
                <a:latin typeface="Calibri" panose="020F0502020204030204"/>
              </a:rPr>
              <a:t>/</a:t>
            </a:r>
            <a:r>
              <a:rPr lang="en-US" sz="3600" kern="1200" dirty="0" err="1">
                <a:solidFill>
                  <a:prstClr val="black"/>
                </a:solidFill>
                <a:latin typeface="Calibri" panose="020F0502020204030204"/>
              </a:rPr>
              <a:t>articles?id</a:t>
            </a:r>
            <a:r>
              <a:rPr lang="en-US" sz="3600" kern="1200" dirty="0">
                <a:solidFill>
                  <a:prstClr val="black"/>
                </a:solidFill>
                <a:latin typeface="Calibri" panose="020F0502020204030204"/>
              </a:rPr>
              <a:t>=10.1257/aer.89.4.748</a:t>
            </a:r>
          </a:p>
        </p:txBody>
      </p:sp>
      <p:sp>
        <p:nvSpPr>
          <p:cNvPr id="8" name="Content Placeholder 2">
            <a:extLst>
              <a:ext uri="{FF2B5EF4-FFF2-40B4-BE49-F238E27FC236}">
                <a16:creationId xmlns:a16="http://schemas.microsoft.com/office/drawing/2014/main" id="{E4821E8F-1567-EF5E-FF3B-B37E07DE8825}"/>
              </a:ext>
            </a:extLst>
          </p:cNvPr>
          <p:cNvSpPr txBox="1">
            <a:spLocks/>
          </p:cNvSpPr>
          <p:nvPr/>
        </p:nvSpPr>
        <p:spPr>
          <a:xfrm>
            <a:off x="17221200" y="3028896"/>
            <a:ext cx="6827520" cy="8702676"/>
          </a:xfrm>
          <a:prstGeom prst="rect">
            <a:avLst/>
          </a:prstGeom>
        </p:spPr>
        <p:txBody>
          <a:bodyPr/>
          <a:lst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buFont typeface="Arial" panose="020B0604020202020204" pitchFamily="34" charset="0"/>
              <a:buNone/>
            </a:pPr>
            <a:r>
              <a:rPr lang="en-US" dirty="0"/>
              <a:t>Fixes several problems</a:t>
            </a:r>
          </a:p>
          <a:p>
            <a:r>
              <a:rPr lang="en-US" dirty="0"/>
              <a:t>Switches proposer/acceptor roles</a:t>
            </a:r>
          </a:p>
          <a:p>
            <a:r>
              <a:rPr lang="en-US" i="1" dirty="0"/>
              <a:t>Handles the reality of married couples that want to match in the same program or city</a:t>
            </a:r>
          </a:p>
        </p:txBody>
      </p:sp>
    </p:spTree>
    <p:extLst>
      <p:ext uri="{BB962C8B-B14F-4D97-AF65-F5344CB8AC3E}">
        <p14:creationId xmlns:p14="http://schemas.microsoft.com/office/powerpoint/2010/main" val="377710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88B333-89A9-8830-9917-4FCFAF1184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26632A-9132-79E9-C5F8-C0DC223A2E1D}"/>
              </a:ext>
            </a:extLst>
          </p:cNvPr>
          <p:cNvSpPr>
            <a:spLocks noGrp="1"/>
          </p:cNvSpPr>
          <p:nvPr>
            <p:ph type="title"/>
          </p:nvPr>
        </p:nvSpPr>
        <p:spPr/>
        <p:txBody>
          <a:bodyPr>
            <a:normAutofit fontScale="90000"/>
          </a:bodyPr>
          <a:lstStyle/>
          <a:p>
            <a:br>
              <a:rPr lang="en-US" dirty="0"/>
            </a:br>
            <a:r>
              <a:rPr lang="en-US" dirty="0"/>
              <a:t>Even Database Schema are Not Morally Neutral!</a:t>
            </a:r>
          </a:p>
        </p:txBody>
      </p:sp>
      <p:sp>
        <p:nvSpPr>
          <p:cNvPr id="4" name="Slide Number Placeholder 3">
            <a:extLst>
              <a:ext uri="{FF2B5EF4-FFF2-40B4-BE49-F238E27FC236}">
                <a16:creationId xmlns:a16="http://schemas.microsoft.com/office/drawing/2014/main" id="{2265B353-EE4E-EE04-8213-7C57619370C8}"/>
              </a:ext>
            </a:extLst>
          </p:cNvPr>
          <p:cNvSpPr>
            <a:spLocks noGrp="1"/>
          </p:cNvSpPr>
          <p:nvPr>
            <p:ph type="sldNum" sz="quarter" idx="12"/>
          </p:nvPr>
        </p:nvSpPr>
        <p:spPr/>
        <p:txBody>
          <a:bodyPr/>
          <a:lstStyle/>
          <a:p>
            <a:pPr defTabSz="1828800" hangingPunct="1">
              <a:defRPr/>
            </a:pPr>
            <a:fld id="{20F37917-FD3A-4669-9018-DA04BCDD3D75}" type="slidenum">
              <a:rPr lang="en-US" kern="1200">
                <a:solidFill>
                  <a:prstClr val="black">
                    <a:tint val="75000"/>
                  </a:prstClr>
                </a:solidFill>
                <a:latin typeface="Calibri" panose="020F0502020204030204"/>
              </a:rPr>
              <a:pPr defTabSz="1828800" hangingPunct="1">
                <a:defRPr/>
              </a:pPr>
              <a:t>18</a:t>
            </a:fld>
            <a:endParaRPr lang="en-US" kern="1200">
              <a:solidFill>
                <a:prstClr val="black">
                  <a:tint val="75000"/>
                </a:prstClr>
              </a:solidFill>
              <a:latin typeface="Calibri" panose="020F0502020204030204"/>
            </a:endParaRPr>
          </a:p>
        </p:txBody>
      </p:sp>
      <p:pic>
        <p:nvPicPr>
          <p:cNvPr id="3" name="Picture 2">
            <a:extLst>
              <a:ext uri="{FF2B5EF4-FFF2-40B4-BE49-F238E27FC236}">
                <a16:creationId xmlns:a16="http://schemas.microsoft.com/office/drawing/2014/main" id="{977AE099-8BE9-A268-DE43-474B721C8B82}"/>
              </a:ext>
            </a:extLst>
          </p:cNvPr>
          <p:cNvPicPr>
            <a:picLocks noChangeAspect="1"/>
          </p:cNvPicPr>
          <p:nvPr/>
        </p:nvPicPr>
        <p:blipFill>
          <a:blip r:embed="rId3"/>
          <a:stretch>
            <a:fillRect/>
          </a:stretch>
        </p:blipFill>
        <p:spPr>
          <a:xfrm>
            <a:off x="558801" y="3348578"/>
            <a:ext cx="12044818" cy="4619128"/>
          </a:xfrm>
          <a:prstGeom prst="rect">
            <a:avLst/>
          </a:prstGeom>
        </p:spPr>
      </p:pic>
      <p:sp>
        <p:nvSpPr>
          <p:cNvPr id="6" name="TextBox 5">
            <a:extLst>
              <a:ext uri="{FF2B5EF4-FFF2-40B4-BE49-F238E27FC236}">
                <a16:creationId xmlns:a16="http://schemas.microsoft.com/office/drawing/2014/main" id="{FE55211A-FF40-5633-589C-94B6978D5EB1}"/>
              </a:ext>
            </a:extLst>
          </p:cNvPr>
          <p:cNvSpPr txBox="1"/>
          <p:nvPr/>
        </p:nvSpPr>
        <p:spPr>
          <a:xfrm>
            <a:off x="355601" y="8259314"/>
            <a:ext cx="12044818" cy="1200329"/>
          </a:xfrm>
          <a:prstGeom prst="rect">
            <a:avLst/>
          </a:prstGeom>
          <a:noFill/>
        </p:spPr>
        <p:txBody>
          <a:bodyPr wrap="square">
            <a:spAutoFit/>
          </a:bodyPr>
          <a:lstStyle/>
          <a:p>
            <a:pPr defTabSz="1828800" hangingPunct="1">
              <a:defRPr/>
            </a:pPr>
            <a:r>
              <a:rPr lang="en-US" sz="3600" kern="1200" dirty="0">
                <a:solidFill>
                  <a:prstClr val="black"/>
                </a:solidFill>
                <a:latin typeface="Calibri" panose="020F0502020204030204"/>
              </a:rPr>
              <a:t>https://</a:t>
            </a:r>
            <a:r>
              <a:rPr lang="en-US" sz="3600" kern="1200" dirty="0" err="1">
                <a:solidFill>
                  <a:prstClr val="black"/>
                </a:solidFill>
                <a:latin typeface="Calibri" panose="020F0502020204030204"/>
              </a:rPr>
              <a:t>steamcommunity.com</a:t>
            </a:r>
            <a:r>
              <a:rPr lang="en-US" sz="3600" kern="1200" dirty="0">
                <a:solidFill>
                  <a:prstClr val="black"/>
                </a:solidFill>
                <a:latin typeface="Calibri" panose="020F0502020204030204"/>
              </a:rPr>
              <a:t>/discussions/forum/1/1496741765144289150/</a:t>
            </a:r>
          </a:p>
        </p:txBody>
      </p:sp>
      <p:pic>
        <p:nvPicPr>
          <p:cNvPr id="7" name="Picture 6">
            <a:extLst>
              <a:ext uri="{FF2B5EF4-FFF2-40B4-BE49-F238E27FC236}">
                <a16:creationId xmlns:a16="http://schemas.microsoft.com/office/drawing/2014/main" id="{97BCBAC7-A0A5-AA5C-E1E3-B1CF65451B28}"/>
              </a:ext>
            </a:extLst>
          </p:cNvPr>
          <p:cNvPicPr>
            <a:picLocks noChangeAspect="1"/>
          </p:cNvPicPr>
          <p:nvPr/>
        </p:nvPicPr>
        <p:blipFill>
          <a:blip r:embed="rId4"/>
          <a:stretch>
            <a:fillRect/>
          </a:stretch>
        </p:blipFill>
        <p:spPr>
          <a:xfrm>
            <a:off x="12869708" y="4121983"/>
            <a:ext cx="11158692" cy="8955842"/>
          </a:xfrm>
          <a:prstGeom prst="rect">
            <a:avLst/>
          </a:prstGeom>
        </p:spPr>
      </p:pic>
      <p:sp>
        <p:nvSpPr>
          <p:cNvPr id="8" name="TextBox 7">
            <a:extLst>
              <a:ext uri="{FF2B5EF4-FFF2-40B4-BE49-F238E27FC236}">
                <a16:creationId xmlns:a16="http://schemas.microsoft.com/office/drawing/2014/main" id="{BFBB9AB7-AD0E-7E5A-857B-F3DDFA6D76B7}"/>
              </a:ext>
            </a:extLst>
          </p:cNvPr>
          <p:cNvSpPr txBox="1"/>
          <p:nvPr/>
        </p:nvSpPr>
        <p:spPr>
          <a:xfrm>
            <a:off x="6378008" y="12940827"/>
            <a:ext cx="17150464" cy="646331"/>
          </a:xfrm>
          <a:prstGeom prst="rect">
            <a:avLst/>
          </a:prstGeom>
          <a:noFill/>
        </p:spPr>
        <p:txBody>
          <a:bodyPr wrap="none" rtlCol="0">
            <a:spAutoFit/>
          </a:bodyPr>
          <a:lstStyle/>
          <a:p>
            <a:pPr defTabSz="1828800" hangingPunct="1">
              <a:defRPr/>
            </a:pPr>
            <a:r>
              <a:rPr lang="en-US" sz="3600" kern="1200" dirty="0">
                <a:solidFill>
                  <a:prstClr val="black"/>
                </a:solidFill>
                <a:latin typeface="Calibri" panose="020F0502020204030204"/>
              </a:rPr>
              <a:t>https://</a:t>
            </a:r>
            <a:r>
              <a:rPr lang="en-US" sz="3600" kern="1200" dirty="0" err="1">
                <a:solidFill>
                  <a:prstClr val="black"/>
                </a:solidFill>
                <a:latin typeface="Calibri" panose="020F0502020204030204"/>
              </a:rPr>
              <a:t>www.kalzumeus.com</a:t>
            </a:r>
            <a:r>
              <a:rPr lang="en-US" sz="3600" kern="1200" dirty="0">
                <a:solidFill>
                  <a:prstClr val="black"/>
                </a:solidFill>
                <a:latin typeface="Calibri" panose="020F0502020204030204"/>
              </a:rPr>
              <a:t>/2010/06/17/falsehoods-programmers-believe-about-names/</a:t>
            </a:r>
          </a:p>
        </p:txBody>
      </p:sp>
      <p:pic>
        <p:nvPicPr>
          <p:cNvPr id="9" name="Picture 8">
            <a:extLst>
              <a:ext uri="{FF2B5EF4-FFF2-40B4-BE49-F238E27FC236}">
                <a16:creationId xmlns:a16="http://schemas.microsoft.com/office/drawing/2014/main" id="{B8AE77D3-CFAD-3029-14A2-A04544E6DE0B}"/>
              </a:ext>
            </a:extLst>
          </p:cNvPr>
          <p:cNvPicPr>
            <a:picLocks noChangeAspect="1"/>
          </p:cNvPicPr>
          <p:nvPr/>
        </p:nvPicPr>
        <p:blipFill>
          <a:blip r:embed="rId5"/>
          <a:stretch>
            <a:fillRect/>
          </a:stretch>
        </p:blipFill>
        <p:spPr>
          <a:xfrm>
            <a:off x="13072908" y="2678789"/>
            <a:ext cx="10532908" cy="1568006"/>
          </a:xfrm>
          <a:prstGeom prst="rect">
            <a:avLst/>
          </a:prstGeom>
        </p:spPr>
      </p:pic>
    </p:spTree>
    <p:extLst>
      <p:ext uri="{BB962C8B-B14F-4D97-AF65-F5344CB8AC3E}">
        <p14:creationId xmlns:p14="http://schemas.microsoft.com/office/powerpoint/2010/main" val="24123590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FD9CCE5-3CD8-CFAD-4ECC-1E07DE26AF9C}"/>
              </a:ext>
            </a:extLst>
          </p:cNvPr>
          <p:cNvSpPr>
            <a:spLocks noGrp="1"/>
          </p:cNvSpPr>
          <p:nvPr>
            <p:ph type="sldNum" sz="quarter" idx="12"/>
          </p:nvPr>
        </p:nvSpPr>
        <p:spPr/>
        <p:txBody>
          <a:bodyPr/>
          <a:lstStyle/>
          <a:p>
            <a:pPr defTabSz="1828800" hangingPunct="1">
              <a:defRPr/>
            </a:pPr>
            <a:fld id="{20F37917-FD3A-4669-9018-DA04BCDD3D75}" type="slidenum">
              <a:rPr lang="en-US" kern="1200">
                <a:solidFill>
                  <a:prstClr val="black">
                    <a:tint val="75000"/>
                  </a:prstClr>
                </a:solidFill>
                <a:latin typeface="Calibri" panose="020F0502020204030204"/>
              </a:rPr>
              <a:pPr defTabSz="1828800" hangingPunct="1">
                <a:defRPr/>
              </a:pPr>
              <a:t>19</a:t>
            </a:fld>
            <a:endParaRPr lang="en-US" kern="1200">
              <a:solidFill>
                <a:prstClr val="black">
                  <a:tint val="75000"/>
                </a:prstClr>
              </a:solidFill>
              <a:latin typeface="Calibri" panose="020F0502020204030204"/>
            </a:endParaRPr>
          </a:p>
        </p:txBody>
      </p:sp>
      <p:sp>
        <p:nvSpPr>
          <p:cNvPr id="5" name="Title 4">
            <a:extLst>
              <a:ext uri="{FF2B5EF4-FFF2-40B4-BE49-F238E27FC236}">
                <a16:creationId xmlns:a16="http://schemas.microsoft.com/office/drawing/2014/main" id="{B2979137-2859-B5ED-2F50-7AE6F99B46FC}"/>
              </a:ext>
            </a:extLst>
          </p:cNvPr>
          <p:cNvSpPr>
            <a:spLocks noGrp="1"/>
          </p:cNvSpPr>
          <p:nvPr>
            <p:ph type="title"/>
          </p:nvPr>
        </p:nvSpPr>
        <p:spPr/>
        <p:txBody>
          <a:bodyPr/>
          <a:lstStyle/>
          <a:p>
            <a:r>
              <a:rPr lang="en-US" dirty="0"/>
              <a:t>The Purpose of Code is What it Does</a:t>
            </a:r>
          </a:p>
        </p:txBody>
      </p:sp>
      <p:pic>
        <p:nvPicPr>
          <p:cNvPr id="6" name="Picture 5">
            <a:extLst>
              <a:ext uri="{FF2B5EF4-FFF2-40B4-BE49-F238E27FC236}">
                <a16:creationId xmlns:a16="http://schemas.microsoft.com/office/drawing/2014/main" id="{8B57DB69-EDF5-10BF-DC66-3874346FACFA}"/>
              </a:ext>
            </a:extLst>
          </p:cNvPr>
          <p:cNvPicPr>
            <a:picLocks noChangeAspect="1"/>
          </p:cNvPicPr>
          <p:nvPr/>
        </p:nvPicPr>
        <p:blipFill>
          <a:blip r:embed="rId3"/>
          <a:stretch>
            <a:fillRect/>
          </a:stretch>
        </p:blipFill>
        <p:spPr>
          <a:xfrm>
            <a:off x="1676400" y="3141706"/>
            <a:ext cx="15544800" cy="9323164"/>
          </a:xfrm>
          <a:prstGeom prst="rect">
            <a:avLst/>
          </a:prstGeom>
        </p:spPr>
      </p:pic>
      <p:sp>
        <p:nvSpPr>
          <p:cNvPr id="8" name="TextBox 7">
            <a:extLst>
              <a:ext uri="{FF2B5EF4-FFF2-40B4-BE49-F238E27FC236}">
                <a16:creationId xmlns:a16="http://schemas.microsoft.com/office/drawing/2014/main" id="{572699E7-BA72-1FB7-A8E5-A7208D08F200}"/>
              </a:ext>
            </a:extLst>
          </p:cNvPr>
          <p:cNvSpPr txBox="1"/>
          <p:nvPr/>
        </p:nvSpPr>
        <p:spPr>
          <a:xfrm>
            <a:off x="1676400" y="12803913"/>
            <a:ext cx="17009076" cy="646331"/>
          </a:xfrm>
          <a:prstGeom prst="rect">
            <a:avLst/>
          </a:prstGeom>
          <a:noFill/>
        </p:spPr>
        <p:txBody>
          <a:bodyPr wrap="square">
            <a:spAutoFit/>
          </a:bodyPr>
          <a:lstStyle/>
          <a:p>
            <a:pPr defTabSz="1828800" hangingPunct="1">
              <a:defRPr/>
            </a:pPr>
            <a:r>
              <a:rPr lang="en-US" sz="3600" kern="1200" dirty="0">
                <a:solidFill>
                  <a:prstClr val="black"/>
                </a:solidFill>
                <a:latin typeface="Calibri" panose="020F0502020204030204"/>
              </a:rPr>
              <a:t>https://</a:t>
            </a:r>
            <a:r>
              <a:rPr lang="en-US" sz="3600" kern="1200" dirty="0" err="1">
                <a:solidFill>
                  <a:prstClr val="black"/>
                </a:solidFill>
                <a:latin typeface="Calibri" panose="020F0502020204030204"/>
              </a:rPr>
              <a:t>www.anildash.com</a:t>
            </a:r>
            <a:r>
              <a:rPr lang="en-US" sz="3600" kern="1200" dirty="0">
                <a:solidFill>
                  <a:prstClr val="black"/>
                </a:solidFill>
                <a:latin typeface="Calibri" panose="020F0502020204030204"/>
              </a:rPr>
              <a:t>/2024/05/29/systems-the-purpose-of-a-system/</a:t>
            </a:r>
          </a:p>
        </p:txBody>
      </p:sp>
      <p:pic>
        <p:nvPicPr>
          <p:cNvPr id="3074" name="Picture 2">
            <a:extLst>
              <a:ext uri="{FF2B5EF4-FFF2-40B4-BE49-F238E27FC236}">
                <a16:creationId xmlns:a16="http://schemas.microsoft.com/office/drawing/2014/main" id="{9E6C30BB-2798-3502-D14D-CB2C7A14DC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19328" y="3141706"/>
            <a:ext cx="5223388" cy="58293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AFBE8C14-1F03-FA3C-9774-875F78934067}"/>
              </a:ext>
            </a:extLst>
          </p:cNvPr>
          <p:cNvSpPr txBox="1"/>
          <p:nvPr/>
        </p:nvSpPr>
        <p:spPr>
          <a:xfrm>
            <a:off x="19019328" y="9204049"/>
            <a:ext cx="5223388" cy="3416320"/>
          </a:xfrm>
          <a:prstGeom prst="rect">
            <a:avLst/>
          </a:prstGeom>
          <a:noFill/>
        </p:spPr>
        <p:txBody>
          <a:bodyPr wrap="square">
            <a:spAutoFit/>
          </a:bodyPr>
          <a:lstStyle/>
          <a:p>
            <a:pPr defTabSz="1828800" hangingPunct="1">
              <a:defRPr/>
            </a:pPr>
            <a:r>
              <a:rPr lang="en-US" sz="3600" kern="1200" dirty="0">
                <a:solidFill>
                  <a:prstClr val="black"/>
                </a:solidFill>
                <a:latin typeface="Calibri" panose="020F0502020204030204"/>
              </a:rPr>
              <a:t>Stafford Beer, “management cybernetics”</a:t>
            </a:r>
          </a:p>
          <a:p>
            <a:pPr defTabSz="1828800" hangingPunct="1">
              <a:defRPr/>
            </a:pPr>
            <a:endParaRPr lang="en-US" sz="3600" kern="1200" dirty="0">
              <a:solidFill>
                <a:prstClr val="black"/>
              </a:solidFill>
              <a:latin typeface="Calibri" panose="020F0502020204030204"/>
            </a:endParaRPr>
          </a:p>
          <a:p>
            <a:pPr defTabSz="1828800" hangingPunct="1">
              <a:defRPr/>
            </a:pPr>
            <a:r>
              <a:rPr lang="en-US" sz="3600" kern="1200" dirty="0">
                <a:solidFill>
                  <a:prstClr val="black"/>
                </a:solidFill>
                <a:latin typeface="Calibri" panose="020F0502020204030204"/>
              </a:rPr>
              <a:t>https://</a:t>
            </a:r>
            <a:r>
              <a:rPr lang="en-US" sz="3600" kern="1200" dirty="0" err="1">
                <a:solidFill>
                  <a:prstClr val="black"/>
                </a:solidFill>
                <a:latin typeface="Calibri" panose="020F0502020204030204"/>
              </a:rPr>
              <a:t>en.wikipedia.org</a:t>
            </a:r>
            <a:r>
              <a:rPr lang="en-US" sz="3600" kern="1200" dirty="0">
                <a:solidFill>
                  <a:prstClr val="black"/>
                </a:solidFill>
                <a:latin typeface="Calibri" panose="020F0502020204030204"/>
              </a:rPr>
              <a:t>/wiki/</a:t>
            </a:r>
            <a:r>
              <a:rPr lang="en-US" sz="3600" kern="1200" dirty="0" err="1">
                <a:solidFill>
                  <a:prstClr val="black"/>
                </a:solidFill>
                <a:latin typeface="Calibri" panose="020F0502020204030204"/>
              </a:rPr>
              <a:t>Stafford_Beer</a:t>
            </a:r>
            <a:endParaRPr lang="en-US" sz="3600" kern="1200" dirty="0">
              <a:solidFill>
                <a:prstClr val="black"/>
              </a:solidFill>
              <a:latin typeface="Calibri" panose="020F0502020204030204"/>
            </a:endParaRPr>
          </a:p>
        </p:txBody>
      </p:sp>
    </p:spTree>
    <p:extLst>
      <p:ext uri="{BB962C8B-B14F-4D97-AF65-F5344CB8AC3E}">
        <p14:creationId xmlns:p14="http://schemas.microsoft.com/office/powerpoint/2010/main" val="4072514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4E1F0-D163-CEF5-44E4-C0A11AD04919}"/>
              </a:ext>
            </a:extLst>
          </p:cNvPr>
          <p:cNvSpPr>
            <a:spLocks noGrp="1"/>
          </p:cNvSpPr>
          <p:nvPr>
            <p:ph type="title"/>
          </p:nvPr>
        </p:nvSpPr>
        <p:spPr/>
        <p:txBody>
          <a:bodyPr/>
          <a:lstStyle/>
          <a:p>
            <a:r>
              <a:rPr lang="en-US" dirty="0"/>
              <a:t>Goal: to make software an engineering discipline</a:t>
            </a:r>
          </a:p>
        </p:txBody>
      </p:sp>
      <p:sp>
        <p:nvSpPr>
          <p:cNvPr id="4" name="Slide Number Placeholder 3">
            <a:extLst>
              <a:ext uri="{FF2B5EF4-FFF2-40B4-BE49-F238E27FC236}">
                <a16:creationId xmlns:a16="http://schemas.microsoft.com/office/drawing/2014/main" id="{CA015CF9-D288-D7F6-DE51-E97A33FA0134}"/>
              </a:ext>
            </a:extLst>
          </p:cNvPr>
          <p:cNvSpPr>
            <a:spLocks noGrp="1"/>
          </p:cNvSpPr>
          <p:nvPr>
            <p:ph type="sldNum" sz="quarter" idx="12"/>
          </p:nvPr>
        </p:nvSpPr>
        <p:spPr/>
        <p:txBody>
          <a:bodyPr/>
          <a:lstStyle/>
          <a:p>
            <a:fld id="{20F37917-FD3A-4669-9018-DA04BCDD3D75}" type="slidenum">
              <a:rPr lang="en-US" smtClean="0"/>
              <a:t>2</a:t>
            </a:fld>
            <a:endParaRPr lang="en-US"/>
          </a:p>
        </p:txBody>
      </p:sp>
      <p:sp>
        <p:nvSpPr>
          <p:cNvPr id="8" name="Text Placeholder 2">
            <a:extLst>
              <a:ext uri="{FF2B5EF4-FFF2-40B4-BE49-F238E27FC236}">
                <a16:creationId xmlns:a16="http://schemas.microsoft.com/office/drawing/2014/main" id="{EC64D456-D8F6-631B-E2F7-2A23A221ED51}"/>
              </a:ext>
            </a:extLst>
          </p:cNvPr>
          <p:cNvSpPr txBox="1">
            <a:spLocks/>
          </p:cNvSpPr>
          <p:nvPr/>
        </p:nvSpPr>
        <p:spPr>
          <a:xfrm>
            <a:off x="3188716" y="3668802"/>
            <a:ext cx="9003284" cy="5966404"/>
          </a:xfrm>
          <a:prstGeom prst="rect">
            <a:avLst/>
          </a:prstGeom>
        </p:spPr>
        <p:txBody>
          <a:bodyPr vert="horz" lIns="182880" tIns="91440" rIns="182880" bIns="9144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828800">
              <a:spcBef>
                <a:spcPts val="2000"/>
              </a:spcBef>
              <a:buNone/>
              <a:defRPr/>
            </a:pPr>
            <a:r>
              <a:rPr lang="en-US" sz="7200" dirty="0">
                <a:solidFill>
                  <a:prstClr val="black"/>
                </a:solidFill>
                <a:latin typeface="Calibri" panose="020F0502020204030204"/>
                <a:ea typeface="Calibri"/>
                <a:cs typeface="Calibri"/>
              </a:rPr>
              <a:t>Software engineering</a:t>
            </a:r>
            <a:br>
              <a:rPr lang="en-US" sz="7200" dirty="0">
                <a:solidFill>
                  <a:prstClr val="black"/>
                </a:solidFill>
                <a:latin typeface="Calibri" panose="020F0502020204030204"/>
                <a:ea typeface="Calibri"/>
                <a:cs typeface="Calibri"/>
              </a:rPr>
            </a:br>
            <a:r>
              <a:rPr lang="en-US" sz="7200" dirty="0">
                <a:solidFill>
                  <a:prstClr val="black"/>
                </a:solidFill>
                <a:latin typeface="Calibri" panose="020F0502020204030204"/>
                <a:ea typeface="Calibri"/>
                <a:cs typeface="Calibri"/>
              </a:rPr>
              <a:t>concerns the</a:t>
            </a:r>
            <a:endParaRPr lang="en-US" sz="5600" dirty="0">
              <a:solidFill>
                <a:prstClr val="black"/>
              </a:solidFill>
              <a:latin typeface="Calibri" panose="020F0502020204030204"/>
              <a:ea typeface="Calibri"/>
              <a:cs typeface="Calibri"/>
            </a:endParaRPr>
          </a:p>
          <a:p>
            <a:pPr marL="1143000" indent="-1143000" defTabSz="1828800">
              <a:spcBef>
                <a:spcPts val="2000"/>
              </a:spcBef>
              <a:defRPr/>
            </a:pPr>
            <a:r>
              <a:rPr lang="en-US" sz="7200" dirty="0">
                <a:solidFill>
                  <a:prstClr val="black"/>
                </a:solidFill>
                <a:latin typeface="Calibri" panose="020F0502020204030204"/>
                <a:ea typeface="Calibri"/>
                <a:cs typeface="Calibri"/>
              </a:rPr>
              <a:t>design</a:t>
            </a:r>
          </a:p>
          <a:p>
            <a:pPr marL="1143000" indent="-1143000" defTabSz="1828800">
              <a:spcBef>
                <a:spcPts val="2000"/>
              </a:spcBef>
              <a:defRPr/>
            </a:pPr>
            <a:r>
              <a:rPr lang="en-US" sz="7200" dirty="0">
                <a:solidFill>
                  <a:prstClr val="black"/>
                </a:solidFill>
                <a:latin typeface="Calibri" panose="020F0502020204030204"/>
                <a:ea typeface="Calibri"/>
                <a:cs typeface="Calibri"/>
              </a:rPr>
              <a:t>construction,</a:t>
            </a:r>
          </a:p>
          <a:p>
            <a:pPr marL="1143000" indent="-1143000" defTabSz="1828800">
              <a:spcBef>
                <a:spcPts val="2000"/>
              </a:spcBef>
              <a:defRPr/>
            </a:pPr>
            <a:r>
              <a:rPr lang="en-US" sz="7200" dirty="0">
                <a:solidFill>
                  <a:prstClr val="black"/>
                </a:solidFill>
                <a:latin typeface="Calibri" panose="020F0502020204030204"/>
                <a:ea typeface="Calibri"/>
                <a:cs typeface="Calibri"/>
              </a:rPr>
              <a:t>and maintenance</a:t>
            </a:r>
          </a:p>
          <a:p>
            <a:pPr marL="0" indent="0" defTabSz="1828800">
              <a:spcBef>
                <a:spcPts val="2000"/>
              </a:spcBef>
              <a:buNone/>
              <a:defRPr/>
            </a:pPr>
            <a:endParaRPr lang="en-US" sz="7200" dirty="0">
              <a:solidFill>
                <a:prstClr val="black"/>
              </a:solidFill>
              <a:latin typeface="Calibri" panose="020F0502020204030204"/>
              <a:ea typeface="Calibri"/>
              <a:cs typeface="Calibri"/>
            </a:endParaRPr>
          </a:p>
          <a:p>
            <a:pPr marL="1143000" indent="-1143000" defTabSz="1828800">
              <a:spcBef>
                <a:spcPts val="2000"/>
              </a:spcBef>
              <a:defRPr/>
            </a:pPr>
            <a:endParaRPr lang="en-US" sz="7200" dirty="0">
              <a:solidFill>
                <a:prstClr val="black"/>
              </a:solidFill>
              <a:latin typeface="Calibri" panose="020F0502020204030204"/>
              <a:ea typeface="Calibri"/>
              <a:cs typeface="Calibri"/>
            </a:endParaRPr>
          </a:p>
        </p:txBody>
      </p:sp>
      <p:sp>
        <p:nvSpPr>
          <p:cNvPr id="9" name="Text Placeholder 2">
            <a:extLst>
              <a:ext uri="{FF2B5EF4-FFF2-40B4-BE49-F238E27FC236}">
                <a16:creationId xmlns:a16="http://schemas.microsoft.com/office/drawing/2014/main" id="{8196AE90-D899-CC21-EEAB-CFC87F41E40A}"/>
              </a:ext>
            </a:extLst>
          </p:cNvPr>
          <p:cNvSpPr txBox="1">
            <a:spLocks/>
          </p:cNvSpPr>
          <p:nvPr/>
        </p:nvSpPr>
        <p:spPr>
          <a:xfrm>
            <a:off x="3188714" y="9626256"/>
            <a:ext cx="9003284" cy="3108904"/>
          </a:xfrm>
          <a:prstGeom prst="rect">
            <a:avLst/>
          </a:prstGeom>
        </p:spPr>
        <p:txBody>
          <a:bodyPr vert="horz" lIns="182880" tIns="91440" rIns="182880" bIns="9144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0" indent="-1143000" defTabSz="1828800">
              <a:spcBef>
                <a:spcPts val="2000"/>
              </a:spcBef>
              <a:buFont typeface="Wingdings" panose="020B0604020202020204" pitchFamily="34" charset="0"/>
              <a:buChar char="Ø"/>
              <a:defRPr/>
            </a:pPr>
            <a:r>
              <a:rPr lang="en-US" sz="7200" dirty="0">
                <a:solidFill>
                  <a:prstClr val="black"/>
                </a:solidFill>
                <a:latin typeface="Calibri" panose="020F0502020204030204"/>
                <a:ea typeface="Calibri"/>
                <a:cs typeface="Calibri"/>
              </a:rPr>
              <a:t>of large programs</a:t>
            </a:r>
            <a:endParaRPr lang="en-US" sz="5600" dirty="0">
              <a:solidFill>
                <a:prstClr val="black"/>
              </a:solidFill>
              <a:latin typeface="Calibri" panose="020F0502020204030204"/>
              <a:ea typeface="Calibri"/>
              <a:cs typeface="Calibri"/>
            </a:endParaRPr>
          </a:p>
          <a:p>
            <a:pPr marL="1143000" indent="-1143000" defTabSz="1828800">
              <a:spcBef>
                <a:spcPts val="2000"/>
              </a:spcBef>
              <a:buFont typeface="Wingdings" panose="020B0604020202020204" pitchFamily="34" charset="0"/>
              <a:buChar char="Ø"/>
              <a:defRPr/>
            </a:pPr>
            <a:r>
              <a:rPr lang="en-US" sz="7200" dirty="0">
                <a:solidFill>
                  <a:prstClr val="black"/>
                </a:solidFill>
                <a:latin typeface="Calibri" panose="020F0502020204030204"/>
                <a:ea typeface="Calibri"/>
                <a:cs typeface="Calibri"/>
              </a:rPr>
              <a:t>over time.</a:t>
            </a:r>
            <a:endParaRPr lang="en-US" sz="5600" dirty="0">
              <a:solidFill>
                <a:prstClr val="black"/>
              </a:solidFill>
              <a:latin typeface="Calibri" panose="020F0502020204030204"/>
              <a:ea typeface="Calibri"/>
              <a:cs typeface="Calibri"/>
            </a:endParaRPr>
          </a:p>
          <a:p>
            <a:pPr marL="1143000" indent="-1143000" defTabSz="1828800">
              <a:spcBef>
                <a:spcPts val="2000"/>
              </a:spcBef>
              <a:buFont typeface="Wingdings" panose="020B0604020202020204" pitchFamily="34" charset="0"/>
              <a:buChar char="Ø"/>
              <a:defRPr/>
            </a:pPr>
            <a:endParaRPr lang="en-US" sz="7200" dirty="0">
              <a:solidFill>
                <a:prstClr val="black"/>
              </a:solidFill>
              <a:latin typeface="Calibri" panose="020F0502020204030204"/>
              <a:ea typeface="Calibri"/>
              <a:cs typeface="Calibri"/>
            </a:endParaRPr>
          </a:p>
        </p:txBody>
      </p:sp>
      <p:sp>
        <p:nvSpPr>
          <p:cNvPr id="5" name="Learning Goals">
            <a:extLst>
              <a:ext uri="{FF2B5EF4-FFF2-40B4-BE49-F238E27FC236}">
                <a16:creationId xmlns:a16="http://schemas.microsoft.com/office/drawing/2014/main" id="{1F5465A6-0A89-B68F-8E4D-16F6D3A0BDFF}"/>
              </a:ext>
            </a:extLst>
          </p:cNvPr>
          <p:cNvSpPr txBox="1">
            <a:spLocks/>
          </p:cNvSpPr>
          <p:nvPr/>
        </p:nvSpPr>
        <p:spPr>
          <a:xfrm>
            <a:off x="13258800" y="3668802"/>
            <a:ext cx="10548257" cy="8381684"/>
          </a:xfrm>
          <a:prstGeom prst="rect">
            <a:avLst/>
          </a:prstGeom>
        </p:spPr>
        <p:txBody>
          <a:bodyPr/>
          <a:lstStyle>
            <a:lvl1pPr algn="l" defTabSz="1828800" rtl="0" eaLnBrk="1" latinLnBrk="0" hangingPunct="1">
              <a:lnSpc>
                <a:spcPct val="90000"/>
              </a:lnSpc>
              <a:spcBef>
                <a:spcPct val="0"/>
              </a:spcBef>
              <a:buNone/>
              <a:defRPr sz="8800" kern="1200">
                <a:solidFill>
                  <a:srgbClr val="0070C0"/>
                </a:solidFill>
                <a:latin typeface="Verdana" panose="020B0604030504040204" pitchFamily="34" charset="0"/>
                <a:ea typeface="Verdana" panose="020B0604030504040204" pitchFamily="34" charset="0"/>
                <a:cs typeface="+mj-cs"/>
              </a:defRPr>
            </a:lvl1pPr>
          </a:lstStyle>
          <a:p>
            <a:r>
              <a:rPr lang="en-US" sz="7200" i="1" dirty="0">
                <a:latin typeface="Calibri" panose="020F0502020204030204" pitchFamily="34" charset="0"/>
                <a:cs typeface="Calibri" panose="020F0502020204030204" pitchFamily="34" charset="0"/>
              </a:rPr>
              <a:t>Programs</a:t>
            </a:r>
            <a:r>
              <a:rPr lang="en-US" sz="7200" dirty="0">
                <a:latin typeface="Calibri" panose="020F0502020204030204" pitchFamily="34" charset="0"/>
                <a:cs typeface="Calibri" panose="020F0502020204030204" pitchFamily="34" charset="0"/>
              </a:rPr>
              <a:t> are not morally neutral things </a:t>
            </a:r>
          </a:p>
          <a:p>
            <a:pPr marL="1143000" indent="-1143000">
              <a:buFont typeface="Arial" panose="020B0604020202020204" pitchFamily="34" charset="0"/>
              <a:buChar char="•"/>
            </a:pPr>
            <a:r>
              <a:rPr lang="en-US" sz="7200" dirty="0">
                <a:latin typeface="Calibri" panose="020F0502020204030204" pitchFamily="34" charset="0"/>
                <a:cs typeface="Calibri" panose="020F0502020204030204" pitchFamily="34" charset="0"/>
              </a:rPr>
              <a:t>programs can have good and ill effects for people</a:t>
            </a:r>
          </a:p>
          <a:p>
            <a:pPr marL="1143000" indent="-1143000">
              <a:buFont typeface="Arial" panose="020B0604020202020204" pitchFamily="34" charset="0"/>
              <a:buChar char="•"/>
            </a:pPr>
            <a:r>
              <a:rPr lang="en-US" sz="7200" dirty="0">
                <a:latin typeface="Calibri" panose="020F0502020204030204" pitchFamily="34" charset="0"/>
                <a:cs typeface="Calibri" panose="020F0502020204030204" pitchFamily="34" charset="0"/>
              </a:rPr>
              <a:t>programs represent and encode human values</a:t>
            </a:r>
          </a:p>
          <a:p>
            <a:endParaRPr lang="en-US" sz="7200" dirty="0">
              <a:latin typeface="Calibri" panose="020F0502020204030204" pitchFamily="34" charset="0"/>
              <a:cs typeface="Calibri" panose="020F0502020204030204" pitchFamily="34" charset="0"/>
            </a:endParaRPr>
          </a:p>
          <a:p>
            <a:r>
              <a:rPr lang="en-US" sz="7200" dirty="0">
                <a:latin typeface="Calibri" panose="020F0502020204030204" pitchFamily="34" charset="0"/>
                <a:cs typeface="Calibri" panose="020F0502020204030204" pitchFamily="34" charset="0"/>
              </a:rPr>
              <a:t>Software Engineers have professional obligations around ethics</a:t>
            </a:r>
          </a:p>
        </p:txBody>
      </p:sp>
    </p:spTree>
    <p:extLst>
      <p:ext uri="{BB962C8B-B14F-4D97-AF65-F5344CB8AC3E}">
        <p14:creationId xmlns:p14="http://schemas.microsoft.com/office/powerpoint/2010/main" val="3161498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575D80-3EC8-B049-CBC4-0BDEF961FB4C}"/>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B10EFFA-EF5F-50CE-E11E-8EDFEB3009AB}"/>
              </a:ext>
            </a:extLst>
          </p:cNvPr>
          <p:cNvSpPr>
            <a:spLocks noGrp="1"/>
          </p:cNvSpPr>
          <p:nvPr>
            <p:ph type="sldNum" sz="quarter" idx="12"/>
          </p:nvPr>
        </p:nvSpPr>
        <p:spPr/>
        <p:txBody>
          <a:bodyPr/>
          <a:lstStyle/>
          <a:p>
            <a:pPr defTabSz="1828800" hangingPunct="1">
              <a:defRPr/>
            </a:pPr>
            <a:fld id="{20F37917-FD3A-4669-9018-DA04BCDD3D75}" type="slidenum">
              <a:rPr lang="en-US" kern="1200">
                <a:solidFill>
                  <a:prstClr val="black">
                    <a:tint val="75000"/>
                  </a:prstClr>
                </a:solidFill>
                <a:latin typeface="Calibri" panose="020F0502020204030204"/>
              </a:rPr>
              <a:pPr defTabSz="1828800" hangingPunct="1">
                <a:defRPr/>
              </a:pPr>
              <a:t>20</a:t>
            </a:fld>
            <a:endParaRPr lang="en-US" kern="1200">
              <a:solidFill>
                <a:prstClr val="black">
                  <a:tint val="75000"/>
                </a:prstClr>
              </a:solidFill>
              <a:latin typeface="Calibri" panose="020F0502020204030204"/>
            </a:endParaRPr>
          </a:p>
        </p:txBody>
      </p:sp>
      <p:sp>
        <p:nvSpPr>
          <p:cNvPr id="5" name="Title 4">
            <a:extLst>
              <a:ext uri="{FF2B5EF4-FFF2-40B4-BE49-F238E27FC236}">
                <a16:creationId xmlns:a16="http://schemas.microsoft.com/office/drawing/2014/main" id="{92411C6F-1875-3BDC-0DB9-AD0ABB58ADCD}"/>
              </a:ext>
            </a:extLst>
          </p:cNvPr>
          <p:cNvSpPr>
            <a:spLocks noGrp="1"/>
          </p:cNvSpPr>
          <p:nvPr>
            <p:ph type="title"/>
          </p:nvPr>
        </p:nvSpPr>
        <p:spPr/>
        <p:txBody>
          <a:bodyPr/>
          <a:lstStyle/>
          <a:p>
            <a:r>
              <a:rPr lang="en-US" dirty="0"/>
              <a:t>The Purpose of Code is What it Does</a:t>
            </a:r>
          </a:p>
        </p:txBody>
      </p:sp>
      <p:pic>
        <p:nvPicPr>
          <p:cNvPr id="2" name="Picture 1">
            <a:extLst>
              <a:ext uri="{FF2B5EF4-FFF2-40B4-BE49-F238E27FC236}">
                <a16:creationId xmlns:a16="http://schemas.microsoft.com/office/drawing/2014/main" id="{8995237E-747F-C574-54DA-C0860BCD8386}"/>
              </a:ext>
            </a:extLst>
          </p:cNvPr>
          <p:cNvPicPr>
            <a:picLocks noChangeAspect="1"/>
          </p:cNvPicPr>
          <p:nvPr/>
        </p:nvPicPr>
        <p:blipFill>
          <a:blip r:embed="rId3"/>
          <a:stretch>
            <a:fillRect/>
          </a:stretch>
        </p:blipFill>
        <p:spPr>
          <a:xfrm>
            <a:off x="1676400" y="3204358"/>
            <a:ext cx="12542520" cy="8053788"/>
          </a:xfrm>
          <a:prstGeom prst="rect">
            <a:avLst/>
          </a:prstGeom>
        </p:spPr>
      </p:pic>
      <p:sp>
        <p:nvSpPr>
          <p:cNvPr id="7" name="TextBox 6">
            <a:extLst>
              <a:ext uri="{FF2B5EF4-FFF2-40B4-BE49-F238E27FC236}">
                <a16:creationId xmlns:a16="http://schemas.microsoft.com/office/drawing/2014/main" id="{7A0A8E75-A6A8-7515-EB02-0B147A1150D5}"/>
              </a:ext>
            </a:extLst>
          </p:cNvPr>
          <p:cNvSpPr txBox="1"/>
          <p:nvPr/>
        </p:nvSpPr>
        <p:spPr>
          <a:xfrm>
            <a:off x="1676400" y="11657488"/>
            <a:ext cx="12192000" cy="307777"/>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dirty="0">
                <a:solidFill>
                  <a:schemeClr val="tx1"/>
                </a:solidFill>
              </a:rPr>
              <a:t>https://</a:t>
            </a:r>
            <a:r>
              <a:rPr lang="en-US" dirty="0" err="1">
                <a:solidFill>
                  <a:schemeClr val="tx1"/>
                </a:solidFill>
              </a:rPr>
              <a:t>www.classification.gov.au</a:t>
            </a:r>
            <a:r>
              <a:rPr lang="en-US" dirty="0">
                <a:solidFill>
                  <a:schemeClr val="tx1"/>
                </a:solidFill>
              </a:rPr>
              <a:t>/sites/default/files/documents/agrc_literature_review_final_20220906_accessible.pdf</a:t>
            </a:r>
          </a:p>
        </p:txBody>
      </p:sp>
    </p:spTree>
    <p:extLst>
      <p:ext uri="{BB962C8B-B14F-4D97-AF65-F5344CB8AC3E}">
        <p14:creationId xmlns:p14="http://schemas.microsoft.com/office/powerpoint/2010/main" val="7515229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F273C-7EF1-4FB8-9A4F-2BD4E88D9193}"/>
              </a:ext>
            </a:extLst>
          </p:cNvPr>
          <p:cNvSpPr>
            <a:spLocks noGrp="1"/>
          </p:cNvSpPr>
          <p:nvPr>
            <p:ph type="title"/>
          </p:nvPr>
        </p:nvSpPr>
        <p:spPr/>
        <p:txBody>
          <a:bodyPr/>
          <a:lstStyle/>
          <a:p>
            <a:r>
              <a:rPr lang="en-US" dirty="0"/>
              <a:t>There are SE-level mitigations for some of these risks</a:t>
            </a:r>
          </a:p>
        </p:txBody>
      </p:sp>
      <p:sp>
        <p:nvSpPr>
          <p:cNvPr id="3" name="Content Placeholder 2">
            <a:extLst>
              <a:ext uri="{FF2B5EF4-FFF2-40B4-BE49-F238E27FC236}">
                <a16:creationId xmlns:a16="http://schemas.microsoft.com/office/drawing/2014/main" id="{0F598777-9202-D588-6877-E8C0A1DA814E}"/>
              </a:ext>
            </a:extLst>
          </p:cNvPr>
          <p:cNvSpPr>
            <a:spLocks noGrp="1"/>
          </p:cNvSpPr>
          <p:nvPr>
            <p:ph idx="1"/>
          </p:nvPr>
        </p:nvSpPr>
        <p:spPr>
          <a:xfrm>
            <a:off x="1676400" y="3000319"/>
            <a:ext cx="15774692" cy="10442630"/>
          </a:xfrm>
        </p:spPr>
        <p:txBody>
          <a:bodyPr/>
          <a:lstStyle/>
          <a:p>
            <a:r>
              <a:rPr lang="en-US" dirty="0"/>
              <a:t>Form a diverse team</a:t>
            </a:r>
          </a:p>
          <a:p>
            <a:pPr lvl="1"/>
            <a:r>
              <a:rPr lang="en-US" dirty="0"/>
              <a:t>“Tell me you don’t have any ____ on your team without telling me…” </a:t>
            </a:r>
          </a:p>
          <a:p>
            <a:pPr lvl="1"/>
            <a:r>
              <a:rPr lang="en-US" dirty="0"/>
              <a:t>People from diverse backgrounds bring different experiences and different perspectives</a:t>
            </a:r>
          </a:p>
          <a:p>
            <a:r>
              <a:rPr lang="en-US" dirty="0"/>
              <a:t>Consider human values throughout the project</a:t>
            </a:r>
          </a:p>
          <a:p>
            <a:r>
              <a:rPr lang="en-US" dirty="0"/>
              <a:t>Be intentional (&amp; flexible) about stakeholders</a:t>
            </a:r>
          </a:p>
          <a:p>
            <a:r>
              <a:rPr lang="en-US" dirty="0"/>
              <a:t>Rely on standards when possible</a:t>
            </a:r>
          </a:p>
          <a:p>
            <a:r>
              <a:rPr lang="en-US" dirty="0"/>
              <a:t>Monitor actual usage &amp; misusage, user feedback</a:t>
            </a:r>
          </a:p>
          <a:p>
            <a:pPr lvl="1"/>
            <a:r>
              <a:rPr lang="en-US" dirty="0"/>
              <a:t>This is basically the philosophy of continuous delivery, but remember the McNamara fallacy (what gets measured is what gets done)</a:t>
            </a:r>
          </a:p>
        </p:txBody>
      </p:sp>
      <p:sp>
        <p:nvSpPr>
          <p:cNvPr id="4" name="Slide Number Placeholder 3">
            <a:extLst>
              <a:ext uri="{FF2B5EF4-FFF2-40B4-BE49-F238E27FC236}">
                <a16:creationId xmlns:a16="http://schemas.microsoft.com/office/drawing/2014/main" id="{458B2ABF-8E65-E66C-A645-FC789E537300}"/>
              </a:ext>
            </a:extLst>
          </p:cNvPr>
          <p:cNvSpPr>
            <a:spLocks noGrp="1"/>
          </p:cNvSpPr>
          <p:nvPr>
            <p:ph type="sldNum" sz="quarter" idx="12"/>
          </p:nvPr>
        </p:nvSpPr>
        <p:spPr/>
        <p:txBody>
          <a:bodyPr/>
          <a:lstStyle/>
          <a:p>
            <a:pPr defTabSz="1828800" hangingPunct="1">
              <a:defRPr/>
            </a:pPr>
            <a:fld id="{20F37917-FD3A-4669-9018-DA04BCDD3D75}" type="slidenum">
              <a:rPr lang="en-US" kern="1200">
                <a:solidFill>
                  <a:prstClr val="black">
                    <a:tint val="75000"/>
                  </a:prstClr>
                </a:solidFill>
                <a:latin typeface="Calibri" panose="020F0502020204030204"/>
              </a:rPr>
              <a:pPr defTabSz="1828800" hangingPunct="1">
                <a:defRPr/>
              </a:pPr>
              <a:t>21</a:t>
            </a:fld>
            <a:endParaRPr lang="en-US" kern="1200">
              <a:solidFill>
                <a:prstClr val="black">
                  <a:tint val="75000"/>
                </a:prstClr>
              </a:solidFill>
              <a:latin typeface="Calibri" panose="020F0502020204030204"/>
            </a:endParaRPr>
          </a:p>
        </p:txBody>
      </p:sp>
    </p:spTree>
    <p:extLst>
      <p:ext uri="{BB962C8B-B14F-4D97-AF65-F5344CB8AC3E}">
        <p14:creationId xmlns:p14="http://schemas.microsoft.com/office/powerpoint/2010/main" val="16421881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0E0939D-BE21-3D10-1C8A-CD21DC57CDED}"/>
              </a:ext>
            </a:extLst>
          </p:cNvPr>
          <p:cNvSpPr>
            <a:spLocks noGrp="1"/>
          </p:cNvSpPr>
          <p:nvPr>
            <p:ph type="title"/>
          </p:nvPr>
        </p:nvSpPr>
        <p:spPr/>
        <p:txBody>
          <a:bodyPr/>
          <a:lstStyle/>
          <a:p>
            <a:r>
              <a:rPr lang="en-US" dirty="0"/>
              <a:t>What values might our software promote or diminish?</a:t>
            </a:r>
          </a:p>
        </p:txBody>
      </p:sp>
      <p:sp>
        <p:nvSpPr>
          <p:cNvPr id="6" name="Content Placeholder 5">
            <a:extLst>
              <a:ext uri="{FF2B5EF4-FFF2-40B4-BE49-F238E27FC236}">
                <a16:creationId xmlns:a16="http://schemas.microsoft.com/office/drawing/2014/main" id="{587AA8AD-C4A4-E230-CACC-DF453BD44346}"/>
              </a:ext>
            </a:extLst>
          </p:cNvPr>
          <p:cNvSpPr>
            <a:spLocks noGrp="1"/>
          </p:cNvSpPr>
          <p:nvPr>
            <p:ph idx="1"/>
          </p:nvPr>
        </p:nvSpPr>
        <p:spPr>
          <a:xfrm>
            <a:off x="1676400" y="3000320"/>
            <a:ext cx="15774692" cy="10679169"/>
          </a:xfrm>
        </p:spPr>
        <p:txBody>
          <a:bodyPr>
            <a:normAutofit fontScale="92500" lnSpcReduction="10000"/>
          </a:bodyPr>
          <a:lstStyle/>
          <a:p>
            <a:pPr marL="603504" indent="-603504" defTabSz="2413956">
              <a:spcBef>
                <a:spcPts val="4400"/>
              </a:spcBef>
              <a:defRPr sz="4752"/>
            </a:pPr>
            <a:r>
              <a:rPr lang="en-US" dirty="0"/>
              <a:t>Human rights - Inalienable, fundamental rights to which all people are entitled </a:t>
            </a:r>
          </a:p>
          <a:p>
            <a:pPr marL="603504" indent="-603504" defTabSz="2413956">
              <a:spcBef>
                <a:spcPts val="4400"/>
              </a:spcBef>
              <a:defRPr sz="4752"/>
            </a:pPr>
            <a:r>
              <a:rPr lang="en-US" dirty="0"/>
              <a:t>Accessibility - Making all people successful users of the technology</a:t>
            </a:r>
          </a:p>
          <a:p>
            <a:pPr marL="603504" indent="-603504" defTabSz="2413956">
              <a:spcBef>
                <a:spcPts val="4400"/>
              </a:spcBef>
              <a:defRPr sz="4752"/>
            </a:pPr>
            <a:r>
              <a:rPr lang="en-US" dirty="0"/>
              <a:t>Justice - Procedural justice (process is fair) + distributive justice (outcomes are fair)</a:t>
            </a:r>
          </a:p>
          <a:p>
            <a:pPr marL="603504" indent="-603504" defTabSz="2413956">
              <a:spcBef>
                <a:spcPts val="4400"/>
              </a:spcBef>
              <a:defRPr sz="4752"/>
            </a:pPr>
            <a:r>
              <a:rPr lang="en-US" dirty="0"/>
              <a:t>Privacy - An individual’s agency in determining what information about them is shared</a:t>
            </a:r>
          </a:p>
          <a:p>
            <a:pPr marL="603504" indent="-603504" defTabSz="2413956">
              <a:spcBef>
                <a:spcPts val="4400"/>
              </a:spcBef>
              <a:defRPr sz="4752"/>
            </a:pPr>
            <a:r>
              <a:rPr lang="en-US" dirty="0"/>
              <a:t>Human welfare - Physical, material and psychological well-being</a:t>
            </a:r>
            <a:br>
              <a:rPr lang="en-US" dirty="0"/>
            </a:br>
            <a:endParaRPr lang="en-US" dirty="0"/>
          </a:p>
          <a:p>
            <a:pPr marL="0" indent="0" defTabSz="2413956">
              <a:spcBef>
                <a:spcPts val="4400"/>
              </a:spcBef>
              <a:buNone/>
              <a:defRPr sz="4752"/>
            </a:pPr>
            <a:r>
              <a:rPr lang="en-US" dirty="0"/>
              <a:t>“Value constraints,” can </a:t>
            </a:r>
            <a:r>
              <a:rPr lang="en-US"/>
              <a:t>be framed </a:t>
            </a:r>
            <a:r>
              <a:rPr lang="en-US" dirty="0"/>
              <a:t>as negative user stories: </a:t>
            </a:r>
          </a:p>
          <a:p>
            <a:pPr defTabSz="2413956">
              <a:spcBef>
                <a:spcPts val="4400"/>
              </a:spcBef>
              <a:defRPr sz="4752"/>
            </a:pPr>
            <a:r>
              <a:rPr lang="en-US" dirty="0"/>
              <a:t>“As a parent of a patient, I want my child’s medical records </a:t>
            </a:r>
            <a:r>
              <a:rPr lang="en-US" i="1" dirty="0"/>
              <a:t>not </a:t>
            </a:r>
            <a:r>
              <a:rPr lang="en-US" dirty="0"/>
              <a:t>to be disclosed to unauthorized persons.</a:t>
            </a:r>
          </a:p>
          <a:p>
            <a:endParaRPr lang="en-US" dirty="0"/>
          </a:p>
        </p:txBody>
      </p:sp>
      <p:sp>
        <p:nvSpPr>
          <p:cNvPr id="4" name="Slide Number Placeholder 3">
            <a:extLst>
              <a:ext uri="{FF2B5EF4-FFF2-40B4-BE49-F238E27FC236}">
                <a16:creationId xmlns:a16="http://schemas.microsoft.com/office/drawing/2014/main" id="{CDA36108-1AAA-9632-4600-D37FF864DD35}"/>
              </a:ext>
            </a:extLst>
          </p:cNvPr>
          <p:cNvSpPr>
            <a:spLocks noGrp="1"/>
          </p:cNvSpPr>
          <p:nvPr>
            <p:ph type="sldNum" sz="quarter" idx="12"/>
          </p:nvPr>
        </p:nvSpPr>
        <p:spPr/>
        <p:txBody>
          <a:bodyPr/>
          <a:lstStyle/>
          <a:p>
            <a:pPr defTabSz="1828800" hangingPunct="1">
              <a:defRPr/>
            </a:pPr>
            <a:fld id="{20F37917-FD3A-4669-9018-DA04BCDD3D75}" type="slidenum">
              <a:rPr lang="en-US" kern="1200">
                <a:solidFill>
                  <a:prstClr val="black">
                    <a:tint val="75000"/>
                  </a:prstClr>
                </a:solidFill>
                <a:latin typeface="Calibri" panose="020F0502020204030204"/>
              </a:rPr>
              <a:pPr defTabSz="1828800" hangingPunct="1">
                <a:defRPr/>
              </a:pPr>
              <a:t>22</a:t>
            </a:fld>
            <a:endParaRPr lang="en-US" kern="1200">
              <a:solidFill>
                <a:prstClr val="black">
                  <a:tint val="75000"/>
                </a:prstClr>
              </a:solidFill>
              <a:latin typeface="Calibri" panose="020F0502020204030204"/>
            </a:endParaRPr>
          </a:p>
        </p:txBody>
      </p:sp>
      <p:pic>
        <p:nvPicPr>
          <p:cNvPr id="7" name="Image" descr="Image">
            <a:extLst>
              <a:ext uri="{FF2B5EF4-FFF2-40B4-BE49-F238E27FC236}">
                <a16:creationId xmlns:a16="http://schemas.microsoft.com/office/drawing/2014/main" id="{64303511-083C-24E8-C3FF-6409F0B2A2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58246" y="4041473"/>
            <a:ext cx="4521232" cy="6620374"/>
          </a:xfrm>
          <a:prstGeom prst="rect">
            <a:avLst/>
          </a:prstGeom>
          <a:ln w="12700">
            <a:miter lim="400000"/>
          </a:ln>
        </p:spPr>
      </p:pic>
      <p:sp>
        <p:nvSpPr>
          <p:cNvPr id="10" name="Value Sensitive Design @ Khoury">
            <a:extLst>
              <a:ext uri="{FF2B5EF4-FFF2-40B4-BE49-F238E27FC236}">
                <a16:creationId xmlns:a16="http://schemas.microsoft.com/office/drawing/2014/main" id="{677DA760-B0CA-C8AE-5100-C55CD876CF14}"/>
              </a:ext>
            </a:extLst>
          </p:cNvPr>
          <p:cNvSpPr txBox="1"/>
          <p:nvPr/>
        </p:nvSpPr>
        <p:spPr>
          <a:xfrm>
            <a:off x="4599956" y="10128368"/>
            <a:ext cx="4868962" cy="53347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50800" tIns="50800" rIns="50800" bIns="50800" anchor="ctr">
            <a:spAutoFit/>
          </a:bodyPr>
          <a:lstStyle>
            <a:lvl1pPr>
              <a:defRPr u="sng">
                <a:hlinkClick r:id="rId4"/>
              </a:defRPr>
            </a:lvl1pPr>
          </a:lstStyle>
          <a:p>
            <a:pPr defTabSz="1828800" hangingPunct="1">
              <a:defRPr u="none"/>
            </a:pPr>
            <a:r>
              <a:rPr sz="2800" u="none" kern="1200" dirty="0">
                <a:solidFill>
                  <a:prstClr val="black"/>
                </a:solidFill>
                <a:latin typeface="Calibri" panose="020F0502020204030204"/>
              </a:rPr>
              <a:t>Value Sensitive Design @ Khoury</a:t>
            </a:r>
          </a:p>
        </p:txBody>
      </p:sp>
    </p:spTree>
    <p:extLst>
      <p:ext uri="{BB962C8B-B14F-4D97-AF65-F5344CB8AC3E}">
        <p14:creationId xmlns:p14="http://schemas.microsoft.com/office/powerpoint/2010/main" val="22578796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179F38-42C7-97C1-1DCF-4198F7D8EE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DF4EA4-F7EF-75C3-3479-244E0BF3474F}"/>
              </a:ext>
            </a:extLst>
          </p:cNvPr>
          <p:cNvSpPr>
            <a:spLocks noGrp="1"/>
          </p:cNvSpPr>
          <p:nvPr>
            <p:ph type="title"/>
          </p:nvPr>
        </p:nvSpPr>
        <p:spPr/>
        <p:txBody>
          <a:bodyPr/>
          <a:lstStyle/>
          <a:p>
            <a:r>
              <a:rPr lang="en-US" dirty="0"/>
              <a:t>Software engineers have professional obligations around ethical behavior</a:t>
            </a:r>
          </a:p>
        </p:txBody>
      </p:sp>
      <p:sp>
        <p:nvSpPr>
          <p:cNvPr id="3" name="Text Placeholder 2">
            <a:extLst>
              <a:ext uri="{FF2B5EF4-FFF2-40B4-BE49-F238E27FC236}">
                <a16:creationId xmlns:a16="http://schemas.microsoft.com/office/drawing/2014/main" id="{6F808A20-0AA4-5007-BA33-88DC9E09262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36A2679-8726-EAF9-BEEE-0DC3166DD16D}"/>
              </a:ext>
            </a:extLst>
          </p:cNvPr>
          <p:cNvSpPr>
            <a:spLocks noGrp="1"/>
          </p:cNvSpPr>
          <p:nvPr>
            <p:ph type="sldNum" sz="quarter" idx="12"/>
          </p:nvPr>
        </p:nvSpPr>
        <p:spPr/>
        <p:txBody>
          <a:bodyPr/>
          <a:lstStyle/>
          <a:p>
            <a:fld id="{20F37917-FD3A-4669-9018-DA04BCDD3D75}" type="slidenum">
              <a:rPr lang="en-US" smtClean="0"/>
              <a:t>23</a:t>
            </a:fld>
            <a:endParaRPr lang="en-US"/>
          </a:p>
        </p:txBody>
      </p:sp>
    </p:spTree>
    <p:extLst>
      <p:ext uri="{BB962C8B-B14F-4D97-AF65-F5344CB8AC3E}">
        <p14:creationId xmlns:p14="http://schemas.microsoft.com/office/powerpoint/2010/main" val="38210604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54057-B2C8-AB90-4AF6-93A9D8880425}"/>
              </a:ext>
            </a:extLst>
          </p:cNvPr>
          <p:cNvSpPr>
            <a:spLocks noGrp="1"/>
          </p:cNvSpPr>
          <p:nvPr>
            <p:ph type="title"/>
          </p:nvPr>
        </p:nvSpPr>
        <p:spPr/>
        <p:txBody>
          <a:bodyPr/>
          <a:lstStyle/>
          <a:p>
            <a:r>
              <a:rPr lang="en-US" dirty="0"/>
              <a:t>ACM Software Engineering Code of Ethics </a:t>
            </a:r>
          </a:p>
        </p:txBody>
      </p:sp>
      <p:sp>
        <p:nvSpPr>
          <p:cNvPr id="3" name="Content Placeholder 2">
            <a:extLst>
              <a:ext uri="{FF2B5EF4-FFF2-40B4-BE49-F238E27FC236}">
                <a16:creationId xmlns:a16="http://schemas.microsoft.com/office/drawing/2014/main" id="{972053F0-B949-F835-F5F5-4043B53AC55B}"/>
              </a:ext>
            </a:extLst>
          </p:cNvPr>
          <p:cNvSpPr>
            <a:spLocks noGrp="1"/>
          </p:cNvSpPr>
          <p:nvPr>
            <p:ph idx="1"/>
          </p:nvPr>
        </p:nvSpPr>
        <p:spPr>
          <a:xfrm>
            <a:off x="1676400" y="3000320"/>
            <a:ext cx="19750216" cy="10442632"/>
          </a:xfrm>
        </p:spPr>
        <p:txBody>
          <a:bodyPr>
            <a:normAutofit fontScale="70000" lnSpcReduction="20000"/>
          </a:bodyPr>
          <a:lstStyle/>
          <a:p>
            <a:pPr fontAlgn="base">
              <a:spcAft>
                <a:spcPts val="1800"/>
              </a:spcAft>
              <a:buNone/>
            </a:pPr>
            <a:r>
              <a:rPr lang="en-US" b="0" i="0" dirty="0">
                <a:solidFill>
                  <a:srgbClr val="333333"/>
                </a:solidFill>
                <a:effectLst/>
                <a:latin typeface="Georgia" panose="02040502050405020303" pitchFamily="18" charset="0"/>
              </a:rPr>
              <a:t>1. PUBLIC – Software engineers shall act consistently with the public interest.</a:t>
            </a:r>
          </a:p>
          <a:p>
            <a:pPr fontAlgn="base">
              <a:spcAft>
                <a:spcPts val="1800"/>
              </a:spcAft>
              <a:buNone/>
            </a:pPr>
            <a:r>
              <a:rPr lang="en-US" b="0" i="0" dirty="0">
                <a:solidFill>
                  <a:srgbClr val="333333"/>
                </a:solidFill>
                <a:effectLst/>
                <a:latin typeface="Georgia" panose="02040502050405020303" pitchFamily="18" charset="0"/>
              </a:rPr>
              <a:t>2. CLIENT AND EMPLOYER – Software engineers shall act in a manner that is in the best interests of their client and employer consistent with the public interest.</a:t>
            </a:r>
          </a:p>
          <a:p>
            <a:pPr fontAlgn="base">
              <a:spcAft>
                <a:spcPts val="1800"/>
              </a:spcAft>
              <a:buNone/>
            </a:pPr>
            <a:r>
              <a:rPr lang="en-US" b="0" i="0" dirty="0">
                <a:solidFill>
                  <a:srgbClr val="333333"/>
                </a:solidFill>
                <a:effectLst/>
                <a:latin typeface="Georgia" panose="02040502050405020303" pitchFamily="18" charset="0"/>
              </a:rPr>
              <a:t>3. PRODUCT – Software engineers shall ensure that their products and related modifications meet the highest professional standards possible.</a:t>
            </a:r>
          </a:p>
          <a:p>
            <a:pPr fontAlgn="base">
              <a:spcAft>
                <a:spcPts val="1800"/>
              </a:spcAft>
              <a:buNone/>
            </a:pPr>
            <a:r>
              <a:rPr lang="en-US" b="0" i="0" dirty="0">
                <a:solidFill>
                  <a:srgbClr val="333333"/>
                </a:solidFill>
                <a:effectLst/>
                <a:latin typeface="Georgia" panose="02040502050405020303" pitchFamily="18" charset="0"/>
              </a:rPr>
              <a:t>4. JUDGMENT – Software engineers shall maintain integrity and independence in their professional judgment.</a:t>
            </a:r>
          </a:p>
          <a:p>
            <a:pPr fontAlgn="base">
              <a:spcAft>
                <a:spcPts val="1800"/>
              </a:spcAft>
              <a:buNone/>
            </a:pPr>
            <a:r>
              <a:rPr lang="en-US" b="0" i="0" dirty="0">
                <a:solidFill>
                  <a:srgbClr val="333333"/>
                </a:solidFill>
                <a:effectLst/>
                <a:latin typeface="Georgia" panose="02040502050405020303" pitchFamily="18" charset="0"/>
              </a:rPr>
              <a:t>5. MANAGEMENT – Software engineering managers and leaders shall subscribe to and promote an ethical approach to the management of software development and maintenance.</a:t>
            </a:r>
          </a:p>
          <a:p>
            <a:pPr fontAlgn="base">
              <a:spcAft>
                <a:spcPts val="1800"/>
              </a:spcAft>
              <a:buNone/>
            </a:pPr>
            <a:r>
              <a:rPr lang="en-US" b="0" i="0" dirty="0">
                <a:solidFill>
                  <a:srgbClr val="333333"/>
                </a:solidFill>
                <a:effectLst/>
                <a:latin typeface="Georgia" panose="02040502050405020303" pitchFamily="18" charset="0"/>
              </a:rPr>
              <a:t>6. PROFESSION – Software engineers shall advance the integrity and reputation of the profession consistent with the public interest.</a:t>
            </a:r>
          </a:p>
          <a:p>
            <a:pPr fontAlgn="base">
              <a:spcAft>
                <a:spcPts val="1800"/>
              </a:spcAft>
              <a:buNone/>
            </a:pPr>
            <a:r>
              <a:rPr lang="en-US" b="0" i="0" dirty="0">
                <a:solidFill>
                  <a:srgbClr val="333333"/>
                </a:solidFill>
                <a:effectLst/>
                <a:latin typeface="Georgia" panose="02040502050405020303" pitchFamily="18" charset="0"/>
              </a:rPr>
              <a:t>7. COLLEAGUES – Software engineers shall be fair to and supportive of their colleagues.</a:t>
            </a:r>
          </a:p>
          <a:p>
            <a:pPr marL="0" indent="0" fontAlgn="base">
              <a:spcAft>
                <a:spcPts val="1800"/>
              </a:spcAft>
              <a:buNone/>
            </a:pPr>
            <a:r>
              <a:rPr lang="en-US" b="0" i="0" dirty="0">
                <a:solidFill>
                  <a:srgbClr val="333333"/>
                </a:solidFill>
                <a:effectLst/>
                <a:latin typeface="Georgia" panose="02040502050405020303" pitchFamily="18" charset="0"/>
              </a:rPr>
              <a:t>8. SELF – Software engineers shall participate in lifelong learning regarding the practice of their profession and shall promote an ethical approach to the practice of the profession.</a:t>
            </a:r>
          </a:p>
          <a:p>
            <a:endParaRPr lang="en-US" dirty="0"/>
          </a:p>
        </p:txBody>
      </p:sp>
      <p:sp>
        <p:nvSpPr>
          <p:cNvPr id="4" name="Slide Number Placeholder 3">
            <a:extLst>
              <a:ext uri="{FF2B5EF4-FFF2-40B4-BE49-F238E27FC236}">
                <a16:creationId xmlns:a16="http://schemas.microsoft.com/office/drawing/2014/main" id="{3EB9C7AB-D567-3747-E5B2-1619D211C9CB}"/>
              </a:ext>
            </a:extLst>
          </p:cNvPr>
          <p:cNvSpPr>
            <a:spLocks noGrp="1"/>
          </p:cNvSpPr>
          <p:nvPr>
            <p:ph type="sldNum" sz="quarter" idx="12"/>
          </p:nvPr>
        </p:nvSpPr>
        <p:spPr/>
        <p:txBody>
          <a:bodyPr/>
          <a:lstStyle/>
          <a:p>
            <a:pPr defTabSz="1828800" hangingPunct="1">
              <a:defRPr/>
            </a:pPr>
            <a:fld id="{20F37917-FD3A-4669-9018-DA04BCDD3D75}" type="slidenum">
              <a:rPr lang="en-US" kern="1200">
                <a:solidFill>
                  <a:prstClr val="black">
                    <a:tint val="75000"/>
                  </a:prstClr>
                </a:solidFill>
                <a:latin typeface="Calibri" panose="020F0502020204030204"/>
              </a:rPr>
              <a:pPr defTabSz="1828800" hangingPunct="1">
                <a:defRPr/>
              </a:pPr>
              <a:t>24</a:t>
            </a:fld>
            <a:endParaRPr lang="en-US" kern="1200">
              <a:solidFill>
                <a:prstClr val="black">
                  <a:tint val="75000"/>
                </a:prstClr>
              </a:solidFill>
              <a:latin typeface="Calibri" panose="020F0502020204030204"/>
            </a:endParaRPr>
          </a:p>
        </p:txBody>
      </p:sp>
      <p:sp>
        <p:nvSpPr>
          <p:cNvPr id="168" name="https://ethics.acm.org/code-of-ethics/software-engineering-code/"/>
          <p:cNvSpPr txBox="1"/>
          <p:nvPr/>
        </p:nvSpPr>
        <p:spPr>
          <a:xfrm>
            <a:off x="9637624" y="412751"/>
            <a:ext cx="13924005" cy="7181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u="sng">
                <a:hlinkClick r:id="rId3"/>
              </a:defRPr>
            </a:lvl1pPr>
          </a:lstStyle>
          <a:p>
            <a:pPr defTabSz="1828800" hangingPunct="1">
              <a:defRPr u="none"/>
            </a:pPr>
            <a:r>
              <a:rPr sz="4000" u="none" kern="1200" dirty="0">
                <a:solidFill>
                  <a:prstClr val="black"/>
                </a:solidFill>
                <a:latin typeface="Calibri" panose="020F0502020204030204"/>
              </a:rPr>
              <a:t>https://ethics.acm.org/code-of-ethics/software-engineering-code/</a:t>
            </a:r>
          </a:p>
        </p:txBody>
      </p:sp>
    </p:spTree>
    <p:extLst>
      <p:ext uri="{BB962C8B-B14F-4D97-AF65-F5344CB8AC3E}">
        <p14:creationId xmlns:p14="http://schemas.microsoft.com/office/powerpoint/2010/main" val="26377329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 name="Image" descr="Ima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1" y="3198016"/>
            <a:ext cx="20594330" cy="8256012"/>
          </a:xfrm>
          <a:prstGeom prst="rect">
            <a:avLst/>
          </a:prstGeom>
          <a:ln w="25400">
            <a:miter lim="400000"/>
          </a:ln>
          <a:effectLst>
            <a:outerShdw blurRad="254000" dist="127000" dir="5400000" rotWithShape="0">
              <a:srgbClr val="000000">
                <a:alpha val="70000"/>
              </a:srgbClr>
            </a:outerShdw>
          </a:effectLst>
        </p:spPr>
      </p:pic>
      <p:sp>
        <p:nvSpPr>
          <p:cNvPr id="2" name="TextBox 1">
            <a:extLst>
              <a:ext uri="{FF2B5EF4-FFF2-40B4-BE49-F238E27FC236}">
                <a16:creationId xmlns:a16="http://schemas.microsoft.com/office/drawing/2014/main" id="{41FF7A01-F024-4855-96BA-5D43716E8A5B}"/>
              </a:ext>
            </a:extLst>
          </p:cNvPr>
          <p:cNvSpPr txBox="1"/>
          <p:nvPr/>
        </p:nvSpPr>
        <p:spPr>
          <a:xfrm>
            <a:off x="15616294" y="11702912"/>
            <a:ext cx="7445828" cy="1579920"/>
          </a:xfrm>
          <a:prstGeom prst="rect">
            <a:avLst/>
          </a:prstGeom>
          <a:solidFill>
            <a:schemeClr val="bg1"/>
          </a:solidFill>
          <a:ln w="28575"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2438338">
              <a:defRPr/>
            </a:pPr>
            <a:r>
              <a:rPr lang="en-US" sz="9600" kern="1200" dirty="0">
                <a:solidFill>
                  <a:srgbClr val="FF0000"/>
                </a:solidFill>
                <a:latin typeface="Calibri" panose="020F0502020204030204"/>
                <a:sym typeface="Helvetica Neue"/>
              </a:rPr>
              <a:t>TLDR: No</a:t>
            </a:r>
          </a:p>
        </p:txBody>
      </p:sp>
      <p:sp>
        <p:nvSpPr>
          <p:cNvPr id="9" name="Title 8">
            <a:extLst>
              <a:ext uri="{FF2B5EF4-FFF2-40B4-BE49-F238E27FC236}">
                <a16:creationId xmlns:a16="http://schemas.microsoft.com/office/drawing/2014/main" id="{0574E41B-C184-03AE-9F11-14240020B629}"/>
              </a:ext>
            </a:extLst>
          </p:cNvPr>
          <p:cNvSpPr>
            <a:spLocks noGrp="1"/>
          </p:cNvSpPr>
          <p:nvPr>
            <p:ph type="title"/>
          </p:nvPr>
        </p:nvSpPr>
        <p:spPr/>
        <p:txBody>
          <a:bodyPr/>
          <a:lstStyle/>
          <a:p>
            <a:r>
              <a:rPr lang="en-US" dirty="0"/>
              <a:t>Does this code change developer behavior?</a:t>
            </a:r>
          </a:p>
        </p:txBody>
      </p:sp>
    </p:spTree>
    <p:extLst>
      <p:ext uri="{BB962C8B-B14F-4D97-AF65-F5344CB8AC3E}">
        <p14:creationId xmlns:p14="http://schemas.microsoft.com/office/powerpoint/2010/main" val="1377771649"/>
      </p:ext>
    </p:extLst>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Google Shape;184;g15e7e72aa08_0_47"/>
          <p:cNvSpPr txBox="1">
            <a:spLocks noGrp="1"/>
          </p:cNvSpPr>
          <p:nvPr>
            <p:ph type="title"/>
          </p:nvPr>
        </p:nvSpPr>
        <p:spPr>
          <a:prstGeom prst="rect">
            <a:avLst/>
          </a:prstGeom>
        </p:spPr>
        <p:txBody>
          <a:bodyPr/>
          <a:lstStyle/>
          <a:p>
            <a:r>
              <a:rPr lang="en-US"/>
              <a:t>Where does this leave us?</a:t>
            </a:r>
            <a:endParaRPr lang="en-US" dirty="0"/>
          </a:p>
        </p:txBody>
      </p:sp>
      <p:sp>
        <p:nvSpPr>
          <p:cNvPr id="152" name="Google Shape;185;g15e7e72aa08_0_47"/>
          <p:cNvSpPr txBox="1">
            <a:spLocks noGrp="1"/>
          </p:cNvSpPr>
          <p:nvPr>
            <p:ph idx="1"/>
          </p:nvPr>
        </p:nvSpPr>
        <p:spPr>
          <a:xfrm>
            <a:off x="1676400" y="3000320"/>
            <a:ext cx="15774692" cy="10207680"/>
          </a:xfrm>
          <a:prstGeom prst="rect">
            <a:avLst/>
          </a:prstGeom>
        </p:spPr>
        <p:txBody>
          <a:bodyPr/>
          <a:lstStyle/>
          <a:p>
            <a:pPr>
              <a:lnSpc>
                <a:spcPct val="100000"/>
              </a:lnSpc>
            </a:pPr>
            <a:r>
              <a:rPr lang="en-US" b="1" dirty="0"/>
              <a:t>So that we can sleep at night</a:t>
            </a:r>
          </a:p>
          <a:p>
            <a:pPr lvl="1"/>
            <a:r>
              <a:rPr lang="en-US" dirty="0"/>
              <a:t>Consider the different ways that our software may </a:t>
            </a:r>
            <a:r>
              <a:rPr lang="en-US" dirty="0">
                <a:solidFill>
                  <a:srgbClr val="FF0000"/>
                </a:solidFill>
              </a:rPr>
              <a:t>impact</a:t>
            </a:r>
            <a:r>
              <a:rPr lang="en-US" dirty="0"/>
              <a:t> others</a:t>
            </a:r>
          </a:p>
          <a:p>
            <a:pPr lvl="1"/>
            <a:r>
              <a:rPr lang="en-US" dirty="0"/>
              <a:t>Consider the ways in which our software </a:t>
            </a:r>
            <a:r>
              <a:rPr lang="en-US" dirty="0">
                <a:solidFill>
                  <a:srgbClr val="FF0000"/>
                </a:solidFill>
              </a:rPr>
              <a:t>interacts</a:t>
            </a:r>
            <a:r>
              <a:rPr lang="en-US" dirty="0"/>
              <a:t> with the political, social, and economic systems in which we and our users live</a:t>
            </a:r>
          </a:p>
          <a:p>
            <a:pPr lvl="1"/>
            <a:r>
              <a:rPr lang="en-US" dirty="0"/>
              <a:t>Follow </a:t>
            </a:r>
            <a:r>
              <a:rPr lang="en-US" dirty="0">
                <a:solidFill>
                  <a:srgbClr val="FF0000"/>
                </a:solidFill>
              </a:rPr>
              <a:t>best practices</a:t>
            </a:r>
            <a:r>
              <a:rPr lang="en-US" dirty="0"/>
              <a:t>, and actively push to improve them</a:t>
            </a:r>
          </a:p>
          <a:p>
            <a:pPr lvl="1"/>
            <a:r>
              <a:rPr lang="en-US" dirty="0"/>
              <a:t>Encourage </a:t>
            </a:r>
            <a:r>
              <a:rPr lang="en-US" dirty="0">
                <a:solidFill>
                  <a:srgbClr val="FF0000"/>
                </a:solidFill>
              </a:rPr>
              <a:t>diversity</a:t>
            </a:r>
            <a:r>
              <a:rPr lang="en-US" dirty="0"/>
              <a:t> in our development teams</a:t>
            </a:r>
          </a:p>
          <a:p>
            <a:pPr lvl="1"/>
            <a:r>
              <a:rPr lang="en-US" dirty="0"/>
              <a:t>Engage in </a:t>
            </a:r>
            <a:r>
              <a:rPr lang="en-US" dirty="0">
                <a:solidFill>
                  <a:srgbClr val="FF0000"/>
                </a:solidFill>
              </a:rPr>
              <a:t>honest conversations </a:t>
            </a:r>
            <a:r>
              <a:rPr lang="en-US" dirty="0"/>
              <a:t>with our co-workers and supervisors to explore possible ethical issues and their implications.</a:t>
            </a:r>
          </a:p>
          <a:p>
            <a:pPr marL="0" indent="0">
              <a:buNone/>
            </a:pPr>
            <a:r>
              <a:rPr lang="en-US" dirty="0"/>
              <a:t>Also… you just don’t always get to sleep at night.</a:t>
            </a:r>
          </a:p>
        </p:txBody>
      </p:sp>
      <p:sp>
        <p:nvSpPr>
          <p:cNvPr id="153" name="Slide Number"/>
          <p:cNvSpPr txBox="1">
            <a:spLocks noGrp="1"/>
          </p:cNvSpPr>
          <p:nvPr>
            <p:ph type="sldNum" sz="quarter" idx="1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defTabSz="1828800" hangingPunct="1">
              <a:defRPr/>
            </a:pPr>
            <a:fld id="{86CB4B4D-7CA3-9044-876B-883B54F8677D}" type="slidenum">
              <a:rPr lang="en-US" kern="1200">
                <a:solidFill>
                  <a:prstClr val="black">
                    <a:tint val="75000"/>
                  </a:prstClr>
                </a:solidFill>
                <a:latin typeface="Calibri" panose="020F0502020204030204"/>
              </a:rPr>
              <a:pPr defTabSz="1828800" hangingPunct="1">
                <a:defRPr/>
              </a:pPr>
              <a:t>26</a:t>
            </a:fld>
            <a:endParaRPr lang="en-US" kern="1200">
              <a:solidFill>
                <a:prstClr val="black">
                  <a:tint val="75000"/>
                </a:prstClr>
              </a:solidFill>
              <a:latin typeface="Calibri" panose="020F0502020204030204"/>
            </a:endParaRPr>
          </a:p>
        </p:txBody>
      </p:sp>
      <p:sp>
        <p:nvSpPr>
          <p:cNvPr id="156" name="Google Shape;189;g15e7e72aa08_0_47"/>
          <p:cNvSpPr txBox="1"/>
          <p:nvPr/>
        </p:nvSpPr>
        <p:spPr>
          <a:xfrm>
            <a:off x="304801" y="1804800"/>
            <a:ext cx="3000002"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20" rIns="45720">
            <a:spAutoFit/>
          </a:bodyPr>
          <a:lstStyle/>
          <a:p>
            <a:pPr defTabSz="1828800" hangingPunct="1">
              <a:defRPr/>
            </a:pPr>
            <a:r>
              <a:rPr sz="1800" kern="1200">
                <a:solidFill>
                  <a:prstClr val="black"/>
                </a:solidFill>
                <a:latin typeface="Calibri" panose="020F0502020204030204"/>
              </a:rPr>
              <a:t> </a:t>
            </a:r>
          </a:p>
        </p:txBody>
      </p:sp>
    </p:spTree>
    <p:extLst>
      <p:ext uri="{BB962C8B-B14F-4D97-AF65-F5344CB8AC3E}">
        <p14:creationId xmlns:p14="http://schemas.microsoft.com/office/powerpoint/2010/main" val="2756116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3685F5-A573-DB32-458F-971B9D636B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82E014-D0F8-FD8E-8E98-4830FC292313}"/>
              </a:ext>
            </a:extLst>
          </p:cNvPr>
          <p:cNvSpPr>
            <a:spLocks noGrp="1"/>
          </p:cNvSpPr>
          <p:nvPr>
            <p:ph type="title"/>
          </p:nvPr>
        </p:nvSpPr>
        <p:spPr/>
        <p:txBody>
          <a:bodyPr/>
          <a:lstStyle/>
          <a:p>
            <a:r>
              <a:rPr lang="en-US" dirty="0"/>
              <a:t>Review</a:t>
            </a:r>
          </a:p>
        </p:txBody>
      </p:sp>
      <p:sp>
        <p:nvSpPr>
          <p:cNvPr id="3" name="Content Placeholder 2">
            <a:extLst>
              <a:ext uri="{FF2B5EF4-FFF2-40B4-BE49-F238E27FC236}">
                <a16:creationId xmlns:a16="http://schemas.microsoft.com/office/drawing/2014/main" id="{79563ABC-D7C1-2FAA-91FF-2CF7A2E9C5E8}"/>
              </a:ext>
            </a:extLst>
          </p:cNvPr>
          <p:cNvSpPr>
            <a:spLocks noGrp="1"/>
          </p:cNvSpPr>
          <p:nvPr>
            <p:ph idx="1"/>
          </p:nvPr>
        </p:nvSpPr>
        <p:spPr>
          <a:xfrm>
            <a:off x="1676399" y="3000320"/>
            <a:ext cx="20269201" cy="8702676"/>
          </a:xfrm>
        </p:spPr>
        <p:txBody>
          <a:bodyPr/>
          <a:lstStyle/>
          <a:p>
            <a:pPr marL="0" indent="0">
              <a:buNone/>
            </a:pPr>
            <a:r>
              <a:rPr lang="en-US" sz="6000" i="1" dirty="0">
                <a:latin typeface="Calibri" panose="020F0502020204030204" pitchFamily="34" charset="0"/>
                <a:cs typeface="Calibri" panose="020F0502020204030204" pitchFamily="34" charset="0"/>
              </a:rPr>
              <a:t>Programs</a:t>
            </a:r>
            <a:r>
              <a:rPr lang="en-US" sz="6000" dirty="0">
                <a:latin typeface="Calibri" panose="020F0502020204030204" pitchFamily="34" charset="0"/>
                <a:cs typeface="Calibri" panose="020F0502020204030204" pitchFamily="34" charset="0"/>
              </a:rPr>
              <a:t> are not morally neutral things </a:t>
            </a:r>
          </a:p>
          <a:p>
            <a:pPr marL="1143000" indent="-1143000"/>
            <a:r>
              <a:rPr lang="en-US" sz="6000" dirty="0">
                <a:latin typeface="Calibri" panose="020F0502020204030204" pitchFamily="34" charset="0"/>
                <a:cs typeface="Calibri" panose="020F0502020204030204" pitchFamily="34" charset="0"/>
              </a:rPr>
              <a:t>programs can have good and ill effects for people</a:t>
            </a:r>
          </a:p>
          <a:p>
            <a:pPr marL="1143000" indent="-1143000"/>
            <a:r>
              <a:rPr lang="en-US" sz="6000" dirty="0">
                <a:latin typeface="Calibri" panose="020F0502020204030204" pitchFamily="34" charset="0"/>
                <a:cs typeface="Calibri" panose="020F0502020204030204" pitchFamily="34" charset="0"/>
              </a:rPr>
              <a:t>programs represent and encode human values</a:t>
            </a:r>
          </a:p>
          <a:p>
            <a:endParaRPr lang="en-US" sz="6000" dirty="0">
              <a:latin typeface="Calibri" panose="020F0502020204030204" pitchFamily="34" charset="0"/>
              <a:cs typeface="Calibri" panose="020F0502020204030204" pitchFamily="34" charset="0"/>
            </a:endParaRPr>
          </a:p>
          <a:p>
            <a:pPr marL="0" indent="0">
              <a:buNone/>
            </a:pPr>
            <a:r>
              <a:rPr lang="en-US" sz="6000" dirty="0">
                <a:latin typeface="Calibri" panose="020F0502020204030204" pitchFamily="34" charset="0"/>
                <a:cs typeface="Calibri" panose="020F0502020204030204" pitchFamily="34" charset="0"/>
              </a:rPr>
              <a:t>Software Engineers have professional obligations around ethics</a:t>
            </a:r>
          </a:p>
          <a:p>
            <a:endParaRPr lang="en-US" dirty="0"/>
          </a:p>
        </p:txBody>
      </p:sp>
      <p:sp>
        <p:nvSpPr>
          <p:cNvPr id="4" name="Slide Number Placeholder 3">
            <a:extLst>
              <a:ext uri="{FF2B5EF4-FFF2-40B4-BE49-F238E27FC236}">
                <a16:creationId xmlns:a16="http://schemas.microsoft.com/office/drawing/2014/main" id="{6D6F1A2F-3362-5810-5186-44ED8D9FDB5F}"/>
              </a:ext>
            </a:extLst>
          </p:cNvPr>
          <p:cNvSpPr>
            <a:spLocks noGrp="1"/>
          </p:cNvSpPr>
          <p:nvPr>
            <p:ph type="sldNum" sz="quarter" idx="12"/>
          </p:nvPr>
        </p:nvSpPr>
        <p:spPr/>
        <p:txBody>
          <a:bodyPr/>
          <a:lstStyle/>
          <a:p>
            <a:fld id="{20F37917-FD3A-4669-9018-DA04BCDD3D75}" type="slidenum">
              <a:rPr lang="en-US" smtClean="0"/>
              <a:t>27</a:t>
            </a:fld>
            <a:endParaRPr lang="en-US"/>
          </a:p>
        </p:txBody>
      </p:sp>
    </p:spTree>
    <p:extLst>
      <p:ext uri="{BB962C8B-B14F-4D97-AF65-F5344CB8AC3E}">
        <p14:creationId xmlns:p14="http://schemas.microsoft.com/office/powerpoint/2010/main" val="38451083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Code of Ethics"/>
          <p:cNvSpPr txBox="1">
            <a:spLocks noGrp="1"/>
          </p:cNvSpPr>
          <p:nvPr>
            <p:ph type="title"/>
          </p:nvPr>
        </p:nvSpPr>
        <p:spPr>
          <a:prstGeom prst="rect">
            <a:avLst/>
          </a:prstGeom>
        </p:spPr>
        <p:txBody>
          <a:bodyPr>
            <a:normAutofit/>
          </a:bodyPr>
          <a:lstStyle/>
          <a:p>
            <a:r>
              <a:rPr lang="en-US" dirty="0">
                <a:solidFill>
                  <a:srgbClr val="0070C0"/>
                </a:solidFill>
                <a:latin typeface="Verdana" panose="020B0604030504040204" pitchFamily="34" charset="0"/>
                <a:ea typeface="Verdana" panose="020B0604030504040204" pitchFamily="34" charset="0"/>
              </a:rPr>
              <a:t>Following regulations alone is not enough</a:t>
            </a:r>
            <a:endParaRPr dirty="0">
              <a:solidFill>
                <a:srgbClr val="0070C0"/>
              </a:solidFill>
              <a:latin typeface="Verdana" panose="020B0604030504040204" pitchFamily="34" charset="0"/>
              <a:ea typeface="Verdana" panose="020B0604030504040204" pitchFamily="34" charset="0"/>
            </a:endParaRPr>
          </a:p>
        </p:txBody>
      </p:sp>
      <p:sp>
        <p:nvSpPr>
          <p:cNvPr id="158" name="Bug in software caused 100x greater exposure to radiation than intended…"/>
          <p:cNvSpPr txBox="1">
            <a:spLocks noGrp="1"/>
          </p:cNvSpPr>
          <p:nvPr>
            <p:ph idx="1"/>
          </p:nvPr>
        </p:nvSpPr>
        <p:spPr>
          <a:xfrm>
            <a:off x="828907" y="4544290"/>
            <a:ext cx="8920874" cy="7807181"/>
          </a:xfrm>
          <a:prstGeom prst="rect">
            <a:avLst/>
          </a:prstGeom>
        </p:spPr>
        <p:txBody>
          <a:bodyPr/>
          <a:lstStyle/>
          <a:p>
            <a:r>
              <a:rPr lang="en-US" dirty="0"/>
              <a:t>Design met building code, but did </a:t>
            </a:r>
            <a:r>
              <a:rPr lang="en-US" i="1" dirty="0"/>
              <a:t>not</a:t>
            </a:r>
            <a:r>
              <a:rPr lang="en-US" dirty="0"/>
              <a:t> account for all failure modes</a:t>
            </a:r>
          </a:p>
          <a:p>
            <a:r>
              <a:rPr lang="en-US" dirty="0"/>
              <a:t>Last-minute changes to construction increased odds of failure</a:t>
            </a:r>
          </a:p>
          <a:p>
            <a:r>
              <a:rPr lang="en-US" dirty="0"/>
              <a:t>Fixed before disaster could strike, but kept a secret for 20 years</a:t>
            </a:r>
          </a:p>
        </p:txBody>
      </p:sp>
      <p:sp>
        <p:nvSpPr>
          <p:cNvPr id="161" name="https://ethicsunwrapped.utexas.edu/case-study/therac-25"/>
          <p:cNvSpPr txBox="1"/>
          <p:nvPr/>
        </p:nvSpPr>
        <p:spPr>
          <a:xfrm>
            <a:off x="1206495" y="12644509"/>
            <a:ext cx="7359387" cy="4103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u="sng">
                <a:hlinkClick r:id="" action="ppaction://noaction"/>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5E5E5E"/>
                </a:solidFill>
                <a:effectLst/>
                <a:uLnTx/>
                <a:uFillTx/>
                <a:latin typeface="Arial"/>
                <a:cs typeface="Arial"/>
                <a:sym typeface="Arial"/>
                <a:hlinkClick r:id="rId3"/>
              </a:rPr>
              <a:t>https://en.wikipedia.org/wiki/Citicorp_Center_engineering_crisis</a:t>
            </a:r>
            <a:r>
              <a:rPr kumimoji="0" lang="en-US" sz="2000" b="0" i="0" u="none" strike="noStrike" kern="0" cap="none" spc="0" normalizeH="0" baseline="0" noProof="0" dirty="0">
                <a:ln>
                  <a:noFill/>
                </a:ln>
                <a:solidFill>
                  <a:srgbClr val="5E5E5E"/>
                </a:solidFill>
                <a:effectLst/>
                <a:uLnTx/>
                <a:uFillTx/>
                <a:latin typeface="Arial"/>
                <a:cs typeface="Arial"/>
                <a:sym typeface="Arial"/>
              </a:rPr>
              <a:t> </a:t>
            </a:r>
          </a:p>
        </p:txBody>
      </p:sp>
      <p:pic>
        <p:nvPicPr>
          <p:cNvPr id="2" name="Image" descr="Image">
            <a:extLst>
              <a:ext uri="{FF2B5EF4-FFF2-40B4-BE49-F238E27FC236}">
                <a16:creationId xmlns:a16="http://schemas.microsoft.com/office/drawing/2014/main" id="{6DF48F67-8B99-E7F8-7B6C-9701D02FDF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49781" y="3236799"/>
            <a:ext cx="14634219" cy="9756146"/>
          </a:xfrm>
          <a:prstGeom prst="rect">
            <a:avLst/>
          </a:prstGeom>
          <a:ln w="12700">
            <a:miter lim="400000"/>
          </a:ln>
        </p:spPr>
      </p:pic>
      <p:sp>
        <p:nvSpPr>
          <p:cNvPr id="3" name="“Citigroup Center” by Tdorante10, Wikimedia commons, CC BY-SA 4.0">
            <a:extLst>
              <a:ext uri="{FF2B5EF4-FFF2-40B4-BE49-F238E27FC236}">
                <a16:creationId xmlns:a16="http://schemas.microsoft.com/office/drawing/2014/main" id="{E1A8DA87-EEFE-CC9F-7F21-E96C1115359D}"/>
              </a:ext>
            </a:extLst>
          </p:cNvPr>
          <p:cNvSpPr txBox="1"/>
          <p:nvPr/>
        </p:nvSpPr>
        <p:spPr>
          <a:xfrm>
            <a:off x="12236277" y="13091153"/>
            <a:ext cx="9797187" cy="4613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400" b="0" i="0" u="none" strike="noStrike" kern="0" cap="none" spc="0" normalizeH="0" baseline="0" noProof="0">
                <a:ln>
                  <a:noFill/>
                </a:ln>
                <a:solidFill>
                  <a:srgbClr val="5E5E5E"/>
                </a:solidFill>
                <a:effectLst/>
                <a:uLnTx/>
                <a:uFillTx/>
                <a:latin typeface="Arial"/>
                <a:cs typeface="Arial"/>
                <a:sym typeface="Arial"/>
              </a:rPr>
              <a:t>“Citigroup Center” by Tdorante10, Wikimedia commons, CC BY-SA 4.0</a:t>
            </a:r>
          </a:p>
        </p:txBody>
      </p:sp>
      <p:sp>
        <p:nvSpPr>
          <p:cNvPr id="4" name="Professional Engineers: Citigroup Center">
            <a:extLst>
              <a:ext uri="{FF2B5EF4-FFF2-40B4-BE49-F238E27FC236}">
                <a16:creationId xmlns:a16="http://schemas.microsoft.com/office/drawing/2014/main" id="{4E2C9F3A-B07A-0F17-2B26-6083EEA82E98}"/>
              </a:ext>
            </a:extLst>
          </p:cNvPr>
          <p:cNvSpPr txBox="1">
            <a:spLocks/>
          </p:cNvSpPr>
          <p:nvPr/>
        </p:nvSpPr>
        <p:spPr>
          <a:xfrm>
            <a:off x="1206495" y="3236799"/>
            <a:ext cx="21971000" cy="93478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buNone/>
            </a:pPr>
            <a:r>
              <a:rPr lang="en-US" b="1" dirty="0"/>
              <a:t>Citigroup Center</a:t>
            </a:r>
          </a:p>
        </p:txBody>
      </p:sp>
    </p:spTree>
    <p:extLst>
      <p:ext uri="{BB962C8B-B14F-4D97-AF65-F5344CB8AC3E}">
        <p14:creationId xmlns:p14="http://schemas.microsoft.com/office/powerpoint/2010/main" val="3572416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66D9D-A127-4C43-7435-B0D6441232A8}"/>
              </a:ext>
            </a:extLst>
          </p:cNvPr>
          <p:cNvSpPr>
            <a:spLocks noGrp="1"/>
          </p:cNvSpPr>
          <p:nvPr>
            <p:ph type="title"/>
          </p:nvPr>
        </p:nvSpPr>
        <p:spPr/>
        <p:txBody>
          <a:bodyPr/>
          <a:lstStyle/>
          <a:p>
            <a:r>
              <a:rPr lang="en-US" dirty="0"/>
              <a:t>Programs can have good and ill effects</a:t>
            </a:r>
          </a:p>
        </p:txBody>
      </p:sp>
      <p:sp>
        <p:nvSpPr>
          <p:cNvPr id="3" name="Text Placeholder 2">
            <a:extLst>
              <a:ext uri="{FF2B5EF4-FFF2-40B4-BE49-F238E27FC236}">
                <a16:creationId xmlns:a16="http://schemas.microsoft.com/office/drawing/2014/main" id="{7803BA25-C787-A9FB-CD96-C042A6C844F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9EB4366-B9F2-61D6-C8BA-EE838671ED15}"/>
              </a:ext>
            </a:extLst>
          </p:cNvPr>
          <p:cNvSpPr>
            <a:spLocks noGrp="1"/>
          </p:cNvSpPr>
          <p:nvPr>
            <p:ph type="sldNum" sz="quarter" idx="12"/>
          </p:nvPr>
        </p:nvSpPr>
        <p:spPr/>
        <p:txBody>
          <a:bodyPr/>
          <a:lstStyle/>
          <a:p>
            <a:fld id="{20F37917-FD3A-4669-9018-DA04BCDD3D75}" type="slidenum">
              <a:rPr lang="en-US" smtClean="0"/>
              <a:t>4</a:t>
            </a:fld>
            <a:endParaRPr lang="en-US"/>
          </a:p>
        </p:txBody>
      </p:sp>
    </p:spTree>
    <p:extLst>
      <p:ext uri="{BB962C8B-B14F-4D97-AF65-F5344CB8AC3E}">
        <p14:creationId xmlns:p14="http://schemas.microsoft.com/office/powerpoint/2010/main" val="8035442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Code of Ethics"/>
          <p:cNvSpPr txBox="1">
            <a:spLocks noGrp="1"/>
          </p:cNvSpPr>
          <p:nvPr>
            <p:ph type="title"/>
          </p:nvPr>
        </p:nvSpPr>
        <p:spPr>
          <a:prstGeom prst="rect">
            <a:avLst/>
          </a:prstGeom>
        </p:spPr>
        <p:txBody>
          <a:bodyPr>
            <a:normAutofit/>
          </a:bodyPr>
          <a:lstStyle/>
          <a:p>
            <a:r>
              <a:rPr lang="en-US" dirty="0">
                <a:solidFill>
                  <a:srgbClr val="0070C0"/>
                </a:solidFill>
                <a:latin typeface="Verdana" panose="020B0604030504040204" pitchFamily="34" charset="0"/>
                <a:ea typeface="Verdana" panose="020B0604030504040204" pitchFamily="34" charset="0"/>
              </a:rPr>
              <a:t>Badly-engineered software can kill people</a:t>
            </a:r>
            <a:endParaRPr dirty="0">
              <a:solidFill>
                <a:srgbClr val="0070C0"/>
              </a:solidFill>
              <a:latin typeface="Verdana" panose="020B0604030504040204" pitchFamily="34" charset="0"/>
              <a:ea typeface="Verdana" panose="020B0604030504040204" pitchFamily="34" charset="0"/>
            </a:endParaRPr>
          </a:p>
        </p:txBody>
      </p:sp>
      <p:sp>
        <p:nvSpPr>
          <p:cNvPr id="158" name="Bug in software caused 100x greater exposure to radiation than intended…"/>
          <p:cNvSpPr txBox="1">
            <a:spLocks noGrp="1"/>
          </p:cNvSpPr>
          <p:nvPr>
            <p:ph idx="1"/>
          </p:nvPr>
        </p:nvSpPr>
        <p:spPr>
          <a:xfrm>
            <a:off x="828907" y="3648796"/>
            <a:ext cx="15774692" cy="8702676"/>
          </a:xfrm>
          <a:prstGeom prst="rect">
            <a:avLst/>
          </a:prstGeom>
        </p:spPr>
        <p:txBody>
          <a:bodyPr/>
          <a:lstStyle/>
          <a:p>
            <a:r>
              <a:rPr lang="en-US" dirty="0"/>
              <a:t>Therac-25 (1985-1987)</a:t>
            </a:r>
          </a:p>
          <a:p>
            <a:r>
              <a:rPr dirty="0"/>
              <a:t>Bug in software caused 100x greater exposure to radiation than intended</a:t>
            </a:r>
          </a:p>
          <a:p>
            <a:r>
              <a:rPr dirty="0"/>
              <a:t>At least 6 died</a:t>
            </a:r>
          </a:p>
          <a:p>
            <a:r>
              <a:rPr dirty="0"/>
              <a:t>Likely far more suffered: deaths occurred over a period of 2 years!</a:t>
            </a:r>
          </a:p>
          <a:p>
            <a:r>
              <a:rPr dirty="0"/>
              <a:t>Weak accountability in manufacturer’s organization</a:t>
            </a:r>
          </a:p>
        </p:txBody>
      </p:sp>
      <p:pic>
        <p:nvPicPr>
          <p:cNvPr id="159" name="Image" descr="Ima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44801" y="3085704"/>
            <a:ext cx="8177398" cy="6055550"/>
          </a:xfrm>
          <a:prstGeom prst="rect">
            <a:avLst/>
          </a:prstGeom>
          <a:ln w="12700">
            <a:miter lim="400000"/>
          </a:ln>
        </p:spPr>
      </p:pic>
      <p:sp>
        <p:nvSpPr>
          <p:cNvPr id="160" name="“Therac-25” by Catalina Márquez, Wikimedia commons, CC BY-SA 4.0"/>
          <p:cNvSpPr txBox="1"/>
          <p:nvPr/>
        </p:nvSpPr>
        <p:spPr>
          <a:xfrm>
            <a:off x="17018982" y="9539321"/>
            <a:ext cx="9763050" cy="4613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rPr dirty="0"/>
              <a:t>“Therac-25” by Catalina Márquez, Wikimedia commons, CC BY-SA 4.0</a:t>
            </a:r>
          </a:p>
        </p:txBody>
      </p:sp>
      <p:sp>
        <p:nvSpPr>
          <p:cNvPr id="161" name="https://ethicsunwrapped.utexas.edu/case-study/therac-25"/>
          <p:cNvSpPr txBox="1"/>
          <p:nvPr/>
        </p:nvSpPr>
        <p:spPr>
          <a:xfrm>
            <a:off x="1206495" y="12644509"/>
            <a:ext cx="6594754" cy="4103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u="sng">
                <a:hlinkClick r:id="rId4"/>
              </a:defRPr>
            </a:lvl1pPr>
          </a:lstStyle>
          <a:p>
            <a:pPr>
              <a:defRPr u="none"/>
            </a:pPr>
            <a:r>
              <a:rPr sz="2000" u="sng" dirty="0">
                <a:hlinkClick r:id="rId4"/>
              </a:rPr>
              <a:t>https://ethicsunwrapped.utexas.edu/case-study/therac-25</a:t>
            </a:r>
          </a:p>
        </p:txBody>
      </p:sp>
    </p:spTree>
    <p:extLst>
      <p:ext uri="{BB962C8B-B14F-4D97-AF65-F5344CB8AC3E}">
        <p14:creationId xmlns:p14="http://schemas.microsoft.com/office/powerpoint/2010/main" val="29272928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 name="Google Shape;151;p9" descr="Google Shape;151;p9"/>
          <p:cNvPicPr>
            <a:picLocks noChangeAspect="1"/>
          </p:cNvPicPr>
          <p:nvPr/>
        </p:nvPicPr>
        <p:blipFill>
          <a:blip r:embed="rId3"/>
          <a:srcRect l="8093" t="5734"/>
          <a:stretch>
            <a:fillRect/>
          </a:stretch>
        </p:blipFill>
        <p:spPr>
          <a:xfrm>
            <a:off x="10452949" y="2969288"/>
            <a:ext cx="13060193" cy="9655120"/>
          </a:xfrm>
          <a:prstGeom prst="rect">
            <a:avLst/>
          </a:prstGeom>
          <a:ln w="12700">
            <a:miter lim="400000"/>
          </a:ln>
        </p:spPr>
      </p:pic>
      <p:sp>
        <p:nvSpPr>
          <p:cNvPr id="116" name="Google Shape;147;p9"/>
          <p:cNvSpPr txBox="1">
            <a:spLocks noGrp="1"/>
          </p:cNvSpPr>
          <p:nvPr>
            <p:ph type="title"/>
          </p:nvPr>
        </p:nvSpPr>
        <p:spPr>
          <a:prstGeom prst="rect">
            <a:avLst/>
          </a:prstGeom>
        </p:spPr>
        <p:txBody>
          <a:bodyPr/>
          <a:lstStyle/>
          <a:p>
            <a:r>
              <a:rPr lang="en-US" dirty="0" err="1"/>
              <a:t>Criming</a:t>
            </a:r>
            <a:r>
              <a:rPr lang="en-US" dirty="0"/>
              <a:t> Corporate Bosses Need Software Engineers</a:t>
            </a:r>
            <a:endParaRPr dirty="0"/>
          </a:p>
        </p:txBody>
      </p:sp>
      <p:sp>
        <p:nvSpPr>
          <p:cNvPr id="118" name="Slide Number"/>
          <p:cNvSpPr txBox="1">
            <a:spLocks noGrp="1"/>
          </p:cNvSpPr>
          <p:nvPr>
            <p:ph type="sldNum" sz="quarter" idx="12"/>
          </p:nvPr>
        </p:nvSpPr>
        <p:spPr>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91439" tIns="91439" rIns="91439" bIns="9143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18288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888888"/>
                </a:solidFill>
                <a:effectLst/>
                <a:uFillTx/>
                <a:latin typeface="Calibri"/>
                <a:ea typeface="Calibri"/>
                <a:cs typeface="Calibri"/>
                <a:sym typeface="Calibri"/>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9pPr>
          </a:lstStyle>
          <a:p>
            <a:fld id="{86CB4B4D-7CA3-9044-876B-883B54F8677D}" type="slidenum">
              <a:rPr lang="en-US" smtClean="0"/>
              <a:pPr/>
              <a:t>6</a:t>
            </a:fld>
            <a:endParaRPr/>
          </a:p>
        </p:txBody>
      </p:sp>
      <p:sp>
        <p:nvSpPr>
          <p:cNvPr id="117" name="Google Shape;148;p9"/>
          <p:cNvSpPr txBox="1">
            <a:spLocks noGrp="1"/>
          </p:cNvSpPr>
          <p:nvPr>
            <p:ph idx="4294967295"/>
          </p:nvPr>
        </p:nvSpPr>
        <p:spPr>
          <a:xfrm>
            <a:off x="0" y="3000375"/>
            <a:ext cx="15774988" cy="8702675"/>
          </a:xfrm>
          <a:prstGeom prst="rect">
            <a:avLst/>
          </a:prstGeom>
        </p:spPr>
        <p:txBody>
          <a:bodyPr/>
          <a:lstStyle/>
          <a:p>
            <a:r>
              <a:t>Example: Volkswagen diesel emissions</a:t>
            </a:r>
          </a:p>
        </p:txBody>
      </p:sp>
      <p:pic>
        <p:nvPicPr>
          <p:cNvPr id="119" name="Google Shape;149;p9" descr="Google Shape;149;p9"/>
          <p:cNvPicPr>
            <a:picLocks noChangeAspect="1"/>
          </p:cNvPicPr>
          <p:nvPr/>
        </p:nvPicPr>
        <p:blipFill>
          <a:blip r:embed="rId4"/>
          <a:srcRect l="6662" t="2401" r="2840" b="8663"/>
          <a:stretch>
            <a:fillRect/>
          </a:stretch>
        </p:blipFill>
        <p:spPr>
          <a:xfrm>
            <a:off x="123245" y="2845915"/>
            <a:ext cx="9920310" cy="9864445"/>
          </a:xfrm>
          <a:prstGeom prst="rect">
            <a:avLst/>
          </a:prstGeom>
          <a:ln w="12700">
            <a:miter lim="400000"/>
          </a:ln>
        </p:spPr>
      </p:pic>
      <p:sp>
        <p:nvSpPr>
          <p:cNvPr id="120" name="Google Shape;150;p9"/>
          <p:cNvSpPr txBox="1"/>
          <p:nvPr/>
        </p:nvSpPr>
        <p:spPr>
          <a:xfrm>
            <a:off x="4319516" y="12478252"/>
            <a:ext cx="20084555" cy="5731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a:defRPr sz="3100" u="sng">
                <a:solidFill>
                  <a:srgbClr val="0000FF"/>
                </a:solidFill>
                <a:uFill>
                  <a:solidFill>
                    <a:srgbClr val="0000FF"/>
                  </a:solidFill>
                </a:uFill>
                <a:latin typeface="Helvetica Neue"/>
                <a:ea typeface="Helvetica Neue"/>
                <a:cs typeface="Helvetica Neue"/>
                <a:sym typeface="Helvetica Neue"/>
                <a:hlinkClick r:id="rId5"/>
              </a:defRPr>
            </a:lvl1pPr>
          </a:lstStyle>
          <a:p>
            <a:pPr>
              <a:defRPr>
                <a:solidFill>
                  <a:srgbClr val="5E5E5E"/>
                </a:solidFill>
                <a:uFillTx/>
              </a:defRPr>
            </a:pPr>
            <a:r>
              <a:rPr dirty="0">
                <a:solidFill>
                  <a:srgbClr val="0000FF"/>
                </a:solidFill>
                <a:uFill>
                  <a:solidFill>
                    <a:srgbClr val="0000FF"/>
                  </a:solidFill>
                </a:uFill>
                <a:hlinkClick r:id="rId5"/>
              </a:rPr>
              <a:t>“How Volkswagen’s ‘Defeat Devices’ Worked” By Guilbert Gates, Jack Ewing, Karl Russell and Derek Watkins</a:t>
            </a:r>
          </a:p>
        </p:txBody>
      </p:sp>
      <p:sp>
        <p:nvSpPr>
          <p:cNvPr id="121" name="Google Shape;152;p9"/>
          <p:cNvSpPr txBox="1"/>
          <p:nvPr/>
        </p:nvSpPr>
        <p:spPr>
          <a:xfrm rot="19443404">
            <a:off x="1121074" y="7085567"/>
            <a:ext cx="6232603" cy="746354"/>
          </a:xfrm>
          <a:prstGeom prst="rect">
            <a:avLst/>
          </a:prstGeom>
          <a:solidFill>
            <a:srgbClr val="ED220D"/>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a:defRPr sz="4400">
                <a:solidFill>
                  <a:srgbClr val="FFFFFF"/>
                </a:solidFill>
                <a:latin typeface="Helvetica Neue"/>
                <a:ea typeface="Helvetica Neue"/>
                <a:cs typeface="Helvetica Neue"/>
                <a:sym typeface="Helvetica Neue"/>
              </a:defRPr>
            </a:lvl1pPr>
          </a:lstStyle>
          <a:p>
            <a:r>
              <a:rPr dirty="0"/>
              <a:t>$14.7 billion settlement </a:t>
            </a:r>
          </a:p>
        </p:txBody>
      </p:sp>
      <p:sp>
        <p:nvSpPr>
          <p:cNvPr id="2" name="Rectangle 1">
            <a:extLst>
              <a:ext uri="{FF2B5EF4-FFF2-40B4-BE49-F238E27FC236}">
                <a16:creationId xmlns:a16="http://schemas.microsoft.com/office/drawing/2014/main" id="{5A675E58-4A11-B2D0-0C50-EC358FBC75B6}"/>
              </a:ext>
            </a:extLst>
          </p:cNvPr>
          <p:cNvSpPr/>
          <p:nvPr/>
        </p:nvSpPr>
        <p:spPr>
          <a:xfrm>
            <a:off x="9912927" y="3200400"/>
            <a:ext cx="2279073" cy="8464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solidFill>
                <a:schemeClr val="tx1"/>
              </a:solidFill>
            </a:endParaRPr>
          </a:p>
        </p:txBody>
      </p:sp>
      <p:sp>
        <p:nvSpPr>
          <p:cNvPr id="3" name="Google Shape;150;p9">
            <a:extLst>
              <a:ext uri="{FF2B5EF4-FFF2-40B4-BE49-F238E27FC236}">
                <a16:creationId xmlns:a16="http://schemas.microsoft.com/office/drawing/2014/main" id="{4108E3FB-6BA7-6627-A963-B8E9EEDCB384}"/>
              </a:ext>
            </a:extLst>
          </p:cNvPr>
          <p:cNvSpPr txBox="1"/>
          <p:nvPr/>
        </p:nvSpPr>
        <p:spPr>
          <a:xfrm>
            <a:off x="4319516" y="13048196"/>
            <a:ext cx="20084555" cy="5796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a:defRPr sz="3100" u="sng">
                <a:solidFill>
                  <a:srgbClr val="0000FF"/>
                </a:solidFill>
                <a:uFill>
                  <a:solidFill>
                    <a:srgbClr val="0000FF"/>
                  </a:solidFill>
                </a:uFill>
                <a:latin typeface="Helvetica Neue"/>
                <a:ea typeface="Helvetica Neue"/>
                <a:cs typeface="Helvetica Neue"/>
                <a:sym typeface="Helvetica Neue"/>
                <a:hlinkClick r:id="rId5"/>
              </a:defRPr>
            </a:lvl1pPr>
          </a:lstStyle>
          <a:p>
            <a:r>
              <a:rPr lang="en-US" dirty="0">
                <a:hlinkClick r:id="rId6"/>
              </a:rPr>
              <a:t>“Volkswagen executives get prison time in 'Dieselgate' scandal</a:t>
            </a:r>
            <a:r>
              <a:rPr lang="en-US" dirty="0"/>
              <a:t>” By Kevin Williams, May 2025</a:t>
            </a:r>
          </a:p>
        </p:txBody>
      </p:sp>
      <p:sp>
        <p:nvSpPr>
          <p:cNvPr id="5" name="Google Shape;152;p9">
            <a:extLst>
              <a:ext uri="{FF2B5EF4-FFF2-40B4-BE49-F238E27FC236}">
                <a16:creationId xmlns:a16="http://schemas.microsoft.com/office/drawing/2014/main" id="{893F3ECF-09BA-AFC8-5134-2EEF4CCB6497}"/>
              </a:ext>
            </a:extLst>
          </p:cNvPr>
          <p:cNvSpPr txBox="1"/>
          <p:nvPr/>
        </p:nvSpPr>
        <p:spPr>
          <a:xfrm rot="19443404">
            <a:off x="2063127" y="7683191"/>
            <a:ext cx="8176088" cy="779701"/>
          </a:xfrm>
          <a:prstGeom prst="rect">
            <a:avLst/>
          </a:prstGeom>
          <a:solidFill>
            <a:srgbClr val="ED220D"/>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ctr">
              <a:defRPr sz="4400">
                <a:solidFill>
                  <a:srgbClr val="FFFFFF"/>
                </a:solidFill>
                <a:latin typeface="Helvetica Neue"/>
                <a:ea typeface="Helvetica Neue"/>
                <a:cs typeface="Helvetica Neue"/>
                <a:sym typeface="Helvetica Neue"/>
              </a:defRPr>
            </a:lvl1pPr>
          </a:lstStyle>
          <a:p>
            <a:r>
              <a:rPr lang="en-US" dirty="0"/>
              <a:t>Jail time for Volkswagen Execs</a:t>
            </a:r>
            <a:endParaRPr dirty="0"/>
          </a:p>
        </p:txBody>
      </p:sp>
    </p:spTree>
    <p:extLst>
      <p:ext uri="{BB962C8B-B14F-4D97-AF65-F5344CB8AC3E}">
        <p14:creationId xmlns:p14="http://schemas.microsoft.com/office/powerpoint/2010/main" val="2885951760"/>
      </p:ext>
    </p:extLst>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5"/>
                                        </p:tgtEl>
                                        <p:attrNameLst>
                                          <p:attrName>style.visibility</p:attrName>
                                        </p:attrNameLst>
                                      </p:cBhvr>
                                      <p:to>
                                        <p:strVal val="visible"/>
                                      </p:to>
                                    </p:set>
                                  </p:childTnLst>
                                </p:cTn>
                              </p:par>
                              <p:par>
                                <p:cTn id="11" presetID="3" presetClass="entr" presetSubtype="1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linds(horizont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animBg="1" advAuto="0"/>
      <p:bldP spid="3" grpId="0" animBg="1"/>
      <p:bldP spid="5" grpId="0"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2DD70D8-7252-27C8-9869-01B48AA050A8}"/>
              </a:ext>
            </a:extLst>
          </p:cNvPr>
          <p:cNvSpPr>
            <a:spLocks noGrp="1"/>
          </p:cNvSpPr>
          <p:nvPr>
            <p:ph type="sldNum" sz="quarter" idx="12"/>
          </p:nvPr>
        </p:nvSpPr>
        <p:spPr/>
        <p:txBody>
          <a:bodyPr/>
          <a:lstStyle/>
          <a:p>
            <a:pPr defTabSz="1828800" hangingPunct="1">
              <a:defRPr/>
            </a:pPr>
            <a:fld id="{20F37917-FD3A-4669-9018-DA04BCDD3D75}" type="slidenum">
              <a:rPr lang="en-US" kern="1200">
                <a:solidFill>
                  <a:prstClr val="black">
                    <a:tint val="75000"/>
                  </a:prstClr>
                </a:solidFill>
                <a:latin typeface="Calibri" panose="020F0502020204030204"/>
              </a:rPr>
              <a:pPr defTabSz="1828800" hangingPunct="1">
                <a:defRPr/>
              </a:pPr>
              <a:t>7</a:t>
            </a:fld>
            <a:endParaRPr lang="en-US" kern="1200">
              <a:solidFill>
                <a:prstClr val="black">
                  <a:tint val="75000"/>
                </a:prstClr>
              </a:solidFill>
              <a:latin typeface="Calibri" panose="020F0502020204030204"/>
            </a:endParaRPr>
          </a:p>
        </p:txBody>
      </p:sp>
      <p:sp>
        <p:nvSpPr>
          <p:cNvPr id="3" name="Title 2">
            <a:extLst>
              <a:ext uri="{FF2B5EF4-FFF2-40B4-BE49-F238E27FC236}">
                <a16:creationId xmlns:a16="http://schemas.microsoft.com/office/drawing/2014/main" id="{D448BA17-72BD-4933-65A3-11443692818B}"/>
              </a:ext>
            </a:extLst>
          </p:cNvPr>
          <p:cNvSpPr>
            <a:spLocks noGrp="1"/>
          </p:cNvSpPr>
          <p:nvPr>
            <p:ph type="title"/>
          </p:nvPr>
        </p:nvSpPr>
        <p:spPr>
          <a:xfrm>
            <a:off x="1676400" y="36511"/>
            <a:ext cx="22098000" cy="2651126"/>
          </a:xfrm>
        </p:spPr>
        <p:txBody>
          <a:bodyPr/>
          <a:lstStyle/>
          <a:p>
            <a:r>
              <a:rPr lang="en-US" dirty="0" err="1"/>
              <a:t>Criming</a:t>
            </a:r>
            <a:r>
              <a:rPr lang="en-US" dirty="0"/>
              <a:t> Corporate Bosses Need Software Engineers</a:t>
            </a:r>
          </a:p>
        </p:txBody>
      </p:sp>
      <p:pic>
        <p:nvPicPr>
          <p:cNvPr id="4" name="Picture 3">
            <a:extLst>
              <a:ext uri="{FF2B5EF4-FFF2-40B4-BE49-F238E27FC236}">
                <a16:creationId xmlns:a16="http://schemas.microsoft.com/office/drawing/2014/main" id="{AF28CF22-6ED2-8681-6B32-C80B37EDED5F}"/>
              </a:ext>
            </a:extLst>
          </p:cNvPr>
          <p:cNvPicPr>
            <a:picLocks noChangeAspect="1"/>
          </p:cNvPicPr>
          <p:nvPr/>
        </p:nvPicPr>
        <p:blipFill>
          <a:blip r:embed="rId3"/>
          <a:stretch>
            <a:fillRect/>
          </a:stretch>
        </p:blipFill>
        <p:spPr>
          <a:xfrm>
            <a:off x="1676399" y="3374469"/>
            <a:ext cx="18984098" cy="9595062"/>
          </a:xfrm>
          <a:prstGeom prst="rect">
            <a:avLst/>
          </a:prstGeom>
        </p:spPr>
      </p:pic>
      <p:sp>
        <p:nvSpPr>
          <p:cNvPr id="5" name="TextBox 4">
            <a:extLst>
              <a:ext uri="{FF2B5EF4-FFF2-40B4-BE49-F238E27FC236}">
                <a16:creationId xmlns:a16="http://schemas.microsoft.com/office/drawing/2014/main" id="{DBDD7B9F-03E4-5F91-3E5F-91FCA4A7BB1F}"/>
              </a:ext>
            </a:extLst>
          </p:cNvPr>
          <p:cNvSpPr txBox="1"/>
          <p:nvPr/>
        </p:nvSpPr>
        <p:spPr>
          <a:xfrm>
            <a:off x="7935686" y="1371600"/>
            <a:ext cx="0" cy="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l"/>
            <a:endParaRPr lang="en-US" dirty="0">
              <a:solidFill>
                <a:schemeClr val="tx1"/>
              </a:solidFill>
            </a:endParaRPr>
          </a:p>
        </p:txBody>
      </p:sp>
    </p:spTree>
    <p:extLst>
      <p:ext uri="{BB962C8B-B14F-4D97-AF65-F5344CB8AC3E}">
        <p14:creationId xmlns:p14="http://schemas.microsoft.com/office/powerpoint/2010/main" val="33732079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319BE0-71A7-6BBA-9AD9-283E2F5D14F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F6686D6-AA99-9EC1-5F12-5FF2447AD0F9}"/>
              </a:ext>
            </a:extLst>
          </p:cNvPr>
          <p:cNvSpPr>
            <a:spLocks noGrp="1"/>
          </p:cNvSpPr>
          <p:nvPr>
            <p:ph type="sldNum" sz="quarter" idx="12"/>
          </p:nvPr>
        </p:nvSpPr>
        <p:spPr/>
        <p:txBody>
          <a:bodyPr/>
          <a:lstStyle/>
          <a:p>
            <a:pPr defTabSz="1828800" hangingPunct="1">
              <a:defRPr/>
            </a:pPr>
            <a:fld id="{20F37917-FD3A-4669-9018-DA04BCDD3D75}" type="slidenum">
              <a:rPr lang="en-US" kern="1200">
                <a:solidFill>
                  <a:prstClr val="black">
                    <a:tint val="75000"/>
                  </a:prstClr>
                </a:solidFill>
                <a:latin typeface="Calibri" panose="020F0502020204030204"/>
              </a:rPr>
              <a:pPr defTabSz="1828800" hangingPunct="1">
                <a:defRPr/>
              </a:pPr>
              <a:t>8</a:t>
            </a:fld>
            <a:endParaRPr lang="en-US" kern="1200">
              <a:solidFill>
                <a:prstClr val="black">
                  <a:tint val="75000"/>
                </a:prstClr>
              </a:solidFill>
              <a:latin typeface="Calibri" panose="020F0502020204030204"/>
            </a:endParaRPr>
          </a:p>
        </p:txBody>
      </p:sp>
      <p:sp>
        <p:nvSpPr>
          <p:cNvPr id="3" name="Title 2">
            <a:extLst>
              <a:ext uri="{FF2B5EF4-FFF2-40B4-BE49-F238E27FC236}">
                <a16:creationId xmlns:a16="http://schemas.microsoft.com/office/drawing/2014/main" id="{E025CF12-47AC-C42A-04AE-A3745C4781BE}"/>
              </a:ext>
            </a:extLst>
          </p:cNvPr>
          <p:cNvSpPr>
            <a:spLocks noGrp="1"/>
          </p:cNvSpPr>
          <p:nvPr>
            <p:ph type="title"/>
          </p:nvPr>
        </p:nvSpPr>
        <p:spPr>
          <a:xfrm>
            <a:off x="1676400" y="36511"/>
            <a:ext cx="22098000" cy="2651126"/>
          </a:xfrm>
        </p:spPr>
        <p:txBody>
          <a:bodyPr/>
          <a:lstStyle/>
          <a:p>
            <a:r>
              <a:rPr lang="en-US" dirty="0"/>
              <a:t>Is This A Good Idea? It Can Depend on What Values you Hold!</a:t>
            </a:r>
          </a:p>
        </p:txBody>
      </p:sp>
      <p:sp>
        <p:nvSpPr>
          <p:cNvPr id="5" name="TextBox 4">
            <a:extLst>
              <a:ext uri="{FF2B5EF4-FFF2-40B4-BE49-F238E27FC236}">
                <a16:creationId xmlns:a16="http://schemas.microsoft.com/office/drawing/2014/main" id="{3AF2682A-0A26-B8B4-B9B0-323963A9B0C6}"/>
              </a:ext>
            </a:extLst>
          </p:cNvPr>
          <p:cNvSpPr txBox="1"/>
          <p:nvPr/>
        </p:nvSpPr>
        <p:spPr>
          <a:xfrm>
            <a:off x="7935686" y="1371600"/>
            <a:ext cx="0" cy="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l"/>
            <a:endParaRPr lang="en-US" dirty="0">
              <a:solidFill>
                <a:schemeClr val="tx1"/>
              </a:solidFill>
            </a:endParaRPr>
          </a:p>
        </p:txBody>
      </p:sp>
      <p:pic>
        <p:nvPicPr>
          <p:cNvPr id="6" name="Picture 5">
            <a:extLst>
              <a:ext uri="{FF2B5EF4-FFF2-40B4-BE49-F238E27FC236}">
                <a16:creationId xmlns:a16="http://schemas.microsoft.com/office/drawing/2014/main" id="{A5054E99-819B-C4E9-2FD7-A723FF582615}"/>
              </a:ext>
            </a:extLst>
          </p:cNvPr>
          <p:cNvPicPr>
            <a:picLocks noChangeAspect="1"/>
          </p:cNvPicPr>
          <p:nvPr/>
        </p:nvPicPr>
        <p:blipFill>
          <a:blip r:embed="rId3"/>
          <a:stretch>
            <a:fillRect/>
          </a:stretch>
        </p:blipFill>
        <p:spPr>
          <a:xfrm>
            <a:off x="6193064" y="4103460"/>
            <a:ext cx="11028136" cy="7649303"/>
          </a:xfrm>
          <a:prstGeom prst="rect">
            <a:avLst/>
          </a:prstGeom>
          <a:ln>
            <a:noFill/>
          </a:ln>
          <a:effectLst>
            <a:outerShdw blurRad="292100" dist="139700" dir="2700000" algn="tl" rotWithShape="0">
              <a:srgbClr val="333333">
                <a:alpha val="65000"/>
              </a:srgbClr>
            </a:outerShdw>
          </a:effectLst>
        </p:spPr>
      </p:pic>
      <p:sp>
        <p:nvSpPr>
          <p:cNvPr id="7" name="Rounded Rectangle 6">
            <a:extLst>
              <a:ext uri="{FF2B5EF4-FFF2-40B4-BE49-F238E27FC236}">
                <a16:creationId xmlns:a16="http://schemas.microsoft.com/office/drawing/2014/main" id="{BD46650C-6FFC-3107-68B2-F05C50CDF8FA}"/>
              </a:ext>
            </a:extLst>
          </p:cNvPr>
          <p:cNvSpPr/>
          <p:nvPr/>
        </p:nvSpPr>
        <p:spPr>
          <a:xfrm>
            <a:off x="881743" y="3820886"/>
            <a:ext cx="4180114" cy="2514600"/>
          </a:xfrm>
          <a:prstGeom prst="roundRect">
            <a:avLst/>
          </a:prstGeom>
          <a:solidFill>
            <a:schemeClr val="accent2">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There are deaths here attributed to software bugs!</a:t>
            </a:r>
          </a:p>
        </p:txBody>
      </p:sp>
      <p:sp>
        <p:nvSpPr>
          <p:cNvPr id="8" name="Rounded Rectangle 7">
            <a:extLst>
              <a:ext uri="{FF2B5EF4-FFF2-40B4-BE49-F238E27FC236}">
                <a16:creationId xmlns:a16="http://schemas.microsoft.com/office/drawing/2014/main" id="{26692E12-AFEE-BA2B-79C8-B516A0B38359}"/>
              </a:ext>
            </a:extLst>
          </p:cNvPr>
          <p:cNvSpPr/>
          <p:nvPr/>
        </p:nvSpPr>
        <p:spPr>
          <a:xfrm>
            <a:off x="18766972" y="9238163"/>
            <a:ext cx="4180114" cy="3474538"/>
          </a:xfrm>
          <a:prstGeom prst="roundRect">
            <a:avLst/>
          </a:prstGeom>
          <a:solidFill>
            <a:schemeClr val="accent2">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Tesla will tell you that more lives were saved than if the software hadn’t existed</a:t>
            </a:r>
          </a:p>
        </p:txBody>
      </p:sp>
      <p:cxnSp>
        <p:nvCxnSpPr>
          <p:cNvPr id="10" name="Curved Connector 9">
            <a:extLst>
              <a:ext uri="{FF2B5EF4-FFF2-40B4-BE49-F238E27FC236}">
                <a16:creationId xmlns:a16="http://schemas.microsoft.com/office/drawing/2014/main" id="{3FF1CE16-3ADD-952E-3B48-4A6DF97956EB}"/>
              </a:ext>
            </a:extLst>
          </p:cNvPr>
          <p:cNvCxnSpPr>
            <a:stCxn id="7" idx="2"/>
            <a:endCxn id="6" idx="1"/>
          </p:cNvCxnSpPr>
          <p:nvPr/>
        </p:nvCxnSpPr>
        <p:spPr>
          <a:xfrm rot="16200000" flipH="1">
            <a:off x="3786119" y="5521167"/>
            <a:ext cx="1592626" cy="3221264"/>
          </a:xfrm>
          <a:prstGeom prst="curvedConnector2">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urved Connector 11">
            <a:extLst>
              <a:ext uri="{FF2B5EF4-FFF2-40B4-BE49-F238E27FC236}">
                <a16:creationId xmlns:a16="http://schemas.microsoft.com/office/drawing/2014/main" id="{068389FC-FA42-7442-781D-0D86FAE8CD0B}"/>
              </a:ext>
            </a:extLst>
          </p:cNvPr>
          <p:cNvCxnSpPr>
            <a:stCxn id="8" idx="0"/>
          </p:cNvCxnSpPr>
          <p:nvPr/>
        </p:nvCxnSpPr>
        <p:spPr>
          <a:xfrm rot="16200000" flipV="1">
            <a:off x="18384090" y="6765223"/>
            <a:ext cx="1310051" cy="3635829"/>
          </a:xfrm>
          <a:prstGeom prst="curvedConnector2">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23843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Google Shape;85;p4"/>
          <p:cNvSpPr txBox="1">
            <a:spLocks noGrp="1"/>
          </p:cNvSpPr>
          <p:nvPr>
            <p:ph type="title"/>
          </p:nvPr>
        </p:nvSpPr>
        <p:spPr>
          <a:prstGeom prst="rect">
            <a:avLst/>
          </a:prstGeom>
        </p:spPr>
        <p:txBody>
          <a:bodyPr/>
          <a:lstStyle/>
          <a:p>
            <a:r>
              <a:rPr lang="en-US" dirty="0"/>
              <a:t>Is This A Good Idea? What’s “Good” Can Be Different For Different People or Groups</a:t>
            </a:r>
            <a:endParaRPr i="1" dirty="0"/>
          </a:p>
        </p:txBody>
      </p:sp>
      <p:sp>
        <p:nvSpPr>
          <p:cNvPr id="58" name="One mark of an exceptional engineer is the ability to understand how products can advantage and disadvantage different groups of human beings…"/>
          <p:cNvSpPr txBox="1">
            <a:spLocks noGrp="1"/>
          </p:cNvSpPr>
          <p:nvPr>
            <p:ph idx="1"/>
          </p:nvPr>
        </p:nvSpPr>
        <p:spPr>
          <a:xfrm>
            <a:off x="1676400" y="3000320"/>
            <a:ext cx="12122727" cy="8702676"/>
          </a:xfrm>
          <a:prstGeom prst="rect">
            <a:avLst/>
          </a:prstGeom>
        </p:spPr>
        <p:txBody>
          <a:bodyPr>
            <a:normAutofit lnSpcReduction="10000"/>
          </a:bodyPr>
          <a:lstStyle/>
          <a:p>
            <a:pPr marL="169024" indent="0" defTabSz="914400">
              <a:lnSpc>
                <a:spcPct val="100000"/>
              </a:lnSpc>
              <a:spcBef>
                <a:spcPts val="0"/>
              </a:spcBef>
              <a:buNone/>
              <a:defRPr sz="4800"/>
            </a:pPr>
            <a:r>
              <a:rPr i="1" dirty="0"/>
              <a:t>One mark of an exceptional engineer is the ability to understand how products can advantage and disadvantage different groups of human beings</a:t>
            </a:r>
          </a:p>
          <a:p>
            <a:pPr marL="169024" indent="0" defTabSz="914400">
              <a:lnSpc>
                <a:spcPct val="100000"/>
              </a:lnSpc>
              <a:spcBef>
                <a:spcPts val="0"/>
              </a:spcBef>
              <a:buNone/>
              <a:defRPr sz="4800" i="1"/>
            </a:pPr>
            <a:endParaRPr i="1" dirty="0"/>
          </a:p>
          <a:p>
            <a:pPr marL="169024" indent="0" defTabSz="914400">
              <a:lnSpc>
                <a:spcPct val="100000"/>
              </a:lnSpc>
              <a:spcBef>
                <a:spcPts val="0"/>
              </a:spcBef>
              <a:buNone/>
              <a:defRPr sz="4800" i="1"/>
            </a:pPr>
            <a:r>
              <a:rPr dirty="0"/>
              <a:t>Engineers are expected to have technical aptitude, but they should also have the discernment to know when to build something and when not to</a:t>
            </a:r>
          </a:p>
          <a:p>
            <a:pPr marL="169024" indent="0" defTabSz="914400">
              <a:lnSpc>
                <a:spcPct val="100000"/>
              </a:lnSpc>
              <a:spcBef>
                <a:spcPts val="0"/>
              </a:spcBef>
              <a:buNone/>
              <a:defRPr sz="4800"/>
            </a:pPr>
            <a:endParaRPr dirty="0"/>
          </a:p>
          <a:p>
            <a:pPr marL="0" indent="0" defTabSz="914400">
              <a:lnSpc>
                <a:spcPct val="100000"/>
              </a:lnSpc>
              <a:spcBef>
                <a:spcPts val="0"/>
              </a:spcBef>
              <a:buNone/>
              <a:defRPr sz="3300" b="1"/>
            </a:pPr>
            <a:r>
              <a:rPr dirty="0" err="1"/>
              <a:t>Demma</a:t>
            </a:r>
            <a:r>
              <a:rPr dirty="0"/>
              <a:t> Rodriguez</a:t>
            </a:r>
            <a:br>
              <a:rPr dirty="0"/>
            </a:br>
            <a:r>
              <a:rPr dirty="0"/>
              <a:t>Head of Equity Engineering</a:t>
            </a:r>
          </a:p>
          <a:p>
            <a:pPr marL="0" indent="0" defTabSz="914400">
              <a:lnSpc>
                <a:spcPct val="100000"/>
              </a:lnSpc>
              <a:spcBef>
                <a:spcPts val="0"/>
              </a:spcBef>
              <a:buNone/>
              <a:defRPr sz="3300" b="1"/>
            </a:pPr>
            <a:r>
              <a:rPr dirty="0"/>
              <a:t>Google</a:t>
            </a:r>
          </a:p>
        </p:txBody>
      </p:sp>
      <p:sp>
        <p:nvSpPr>
          <p:cNvPr id="59" name="Slide Number"/>
          <p:cNvSpPr txBox="1">
            <a:spLocks noGrp="1"/>
          </p:cNvSpPr>
          <p:nvPr>
            <p:ph type="sldNum" sz="quarter" idx="4294967295"/>
          </p:nvPr>
        </p:nvSpPr>
        <p:spPr>
          <a:xfrm>
            <a:off x="23879175" y="12836525"/>
            <a:ext cx="504825" cy="482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91439" tIns="91439" rIns="91439" bIns="9143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18288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888888"/>
                </a:solidFill>
                <a:effectLst/>
                <a:uFillTx/>
                <a:latin typeface="Calibri"/>
                <a:ea typeface="Calibri"/>
                <a:cs typeface="Calibri"/>
                <a:sym typeface="Calibri"/>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9pPr>
          </a:lstStyle>
          <a:p>
            <a:fld id="{86CB4B4D-7CA3-9044-876B-883B54F8677D}" type="slidenum">
              <a:rPr lang="en-US" smtClean="0"/>
              <a:pPr/>
              <a:t>9</a:t>
            </a:fld>
            <a:endParaRPr/>
          </a:p>
        </p:txBody>
      </p:sp>
      <p:pic>
        <p:nvPicPr>
          <p:cNvPr id="60" name="Google Shape;86;p4" descr="Google Shape;86;p4"/>
          <p:cNvPicPr>
            <a:picLocks noChangeAspect="1"/>
          </p:cNvPicPr>
          <p:nvPr/>
        </p:nvPicPr>
        <p:blipFill>
          <a:blip r:embed="rId3"/>
          <a:stretch>
            <a:fillRect/>
          </a:stretch>
        </p:blipFill>
        <p:spPr>
          <a:xfrm>
            <a:off x="15758361" y="3653545"/>
            <a:ext cx="6949239" cy="6949238"/>
          </a:xfrm>
          <a:prstGeom prst="rect">
            <a:avLst/>
          </a:prstGeom>
          <a:ln w="12700">
            <a:miter lim="400000"/>
          </a:ln>
        </p:spPr>
      </p:pic>
      <p:sp>
        <p:nvSpPr>
          <p:cNvPr id="61" name="Google Shape;89;p4"/>
          <p:cNvSpPr txBox="1"/>
          <p:nvPr/>
        </p:nvSpPr>
        <p:spPr>
          <a:xfrm>
            <a:off x="487088" y="13052275"/>
            <a:ext cx="22808955" cy="4857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lvl1pPr algn="ctr">
              <a:defRPr sz="2700">
                <a:latin typeface="Helvetica Neue"/>
                <a:ea typeface="Helvetica Neue"/>
                <a:cs typeface="Helvetica Neue"/>
                <a:sym typeface="Helvetica Neue"/>
              </a:defRPr>
            </a:lvl1pPr>
          </a:lstStyle>
          <a:p>
            <a:r>
              <a:t>Quote: “Software Engineering at Google: Lessons Learned from Programming Over Time,” Wright et al, 2020 (O’Reilly)</a:t>
            </a:r>
          </a:p>
        </p:txBody>
      </p:sp>
    </p:spTree>
    <p:extLst>
      <p:ext uri="{BB962C8B-B14F-4D97-AF65-F5344CB8AC3E}">
        <p14:creationId xmlns:p14="http://schemas.microsoft.com/office/powerpoint/2010/main" val="117486256"/>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lumMod val="20000"/>
            <a:lumOff val="80000"/>
          </a:schemeClr>
        </a:solidFill>
        <a:ln>
          <a:solidFill>
            <a:srgbClr val="0070C0"/>
          </a:solidFill>
        </a:ln>
      </a:spPr>
      <a:bodyPr rtlCol="0" anchor="ctr"/>
      <a:lstStyle>
        <a:defPPr algn="l">
          <a:defRPr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tailEnd type="arrow" w="lg" len="lg"/>
        </a:ln>
      </a:spPr>
      <a:bodyPr/>
      <a:lstStyle/>
      <a:style>
        <a:lnRef idx="1">
          <a:schemeClr val="accent1"/>
        </a:lnRef>
        <a:fillRef idx="0">
          <a:schemeClr val="accent1"/>
        </a:fillRef>
        <a:effectRef idx="0">
          <a:schemeClr val="accent1"/>
        </a:effectRef>
        <a:fontRef idx="minor">
          <a:schemeClr val="tx1"/>
        </a:fontRef>
      </a:style>
    </a:lnDef>
    <a:txDef>
      <a:spPr>
        <a:no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l">
          <a:defRPr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anded">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9792607F-9579-4224-82FF-9C88C3E1E53D}"/>
    </a:ext>
  </a:extLst>
</a:theme>
</file>

<file path=ppt/theme/theme3.xml><?xml version="1.0" encoding="utf-8"?>
<a:theme xmlns:a="http://schemas.openxmlformats.org/drawingml/2006/main" name="21_BasicWhite">
  <a:themeElements>
    <a:clrScheme name="21_BasicWhite">
      <a:dk1>
        <a:srgbClr val="5E5E5E"/>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a:ea typeface="Helvetica"/>
        <a:cs typeface="Helvetica"/>
      </a:majorFont>
      <a:minorFont>
        <a:latin typeface="Arial"/>
        <a:ea typeface="Arial"/>
        <a:cs typeface="Arial"/>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21_BasicWhite">
  <a:themeElements>
    <a:clrScheme name="21_BasicWhite">
      <a:dk1>
        <a:srgbClr val="000000"/>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a:ea typeface="Helvetica"/>
        <a:cs typeface="Helvetica"/>
      </a:majorFont>
      <a:minorFont>
        <a:latin typeface="Arial"/>
        <a:ea typeface="Arial"/>
        <a:cs typeface="Arial"/>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Metadata/LabelInfo.xml><?xml version="1.0" encoding="utf-8"?>
<clbl:labelList xmlns:clbl="http://schemas.microsoft.com/office/2020/mipLabelMetadata">
  <clbl:label id="{7893ce20-a697-4fd6-a4da-14011f6a471d}" enabled="1" method="Standard" siteId="{a8eec281-aaa3-4dae-ac9b-9a398b9215e7}" contentBits="0" removed="0"/>
</clbl:labelList>
</file>

<file path=docProps/app.xml><?xml version="1.0" encoding="utf-8"?>
<Properties xmlns="http://schemas.openxmlformats.org/officeDocument/2006/extended-properties" xmlns:vt="http://schemas.openxmlformats.org/officeDocument/2006/docPropsVTypes">
  <TotalTime>4152</TotalTime>
  <Words>4892</Words>
  <Application>Microsoft Office PowerPoint</Application>
  <PresentationFormat>Custom</PresentationFormat>
  <Paragraphs>296</Paragraphs>
  <Slides>27</Slides>
  <Notes>24</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27</vt:i4>
      </vt:variant>
    </vt:vector>
  </HeadingPairs>
  <TitlesOfParts>
    <vt:vector size="39" baseType="lpstr">
      <vt:lpstr>Aptos</vt:lpstr>
      <vt:lpstr>Arial</vt:lpstr>
      <vt:lpstr>Calibri</vt:lpstr>
      <vt:lpstr>Calibri Light</vt:lpstr>
      <vt:lpstr>Georgia</vt:lpstr>
      <vt:lpstr>Helvetica Neue</vt:lpstr>
      <vt:lpstr>Noto Sans</vt:lpstr>
      <vt:lpstr>Verdana</vt:lpstr>
      <vt:lpstr>Wingdings</vt:lpstr>
      <vt:lpstr>Office Theme</vt:lpstr>
      <vt:lpstr>Banded</vt:lpstr>
      <vt:lpstr>21_BasicWhite</vt:lpstr>
      <vt:lpstr>CS 4530 Fundamentals of Software Engineering  Module 15: Ethics in Software Engineering</vt:lpstr>
      <vt:lpstr>Goal: to make software an engineering discipline</vt:lpstr>
      <vt:lpstr>Following regulations alone is not enough</vt:lpstr>
      <vt:lpstr>Programs can have good and ill effects</vt:lpstr>
      <vt:lpstr>Badly-engineered software can kill people</vt:lpstr>
      <vt:lpstr>Criming Corporate Bosses Need Software Engineers</vt:lpstr>
      <vt:lpstr>Criming Corporate Bosses Need Software Engineers</vt:lpstr>
      <vt:lpstr>Is This A Good Idea? It Can Depend on What Values you Hold!</vt:lpstr>
      <vt:lpstr>Is This A Good Idea? What’s “Good” Can Be Different For Different People or Groups</vt:lpstr>
      <vt:lpstr>UIs can discriminate against the differently-abled</vt:lpstr>
      <vt:lpstr>Is This A Good Idea? What’s “Good” Can Be Different For Different People or Groups</vt:lpstr>
      <vt:lpstr>Programs represent and encode human values</vt:lpstr>
      <vt:lpstr>ML (also LLMs, etc.) Reinforce, “Launder” Bias</vt:lpstr>
      <vt:lpstr>ML (also LLMs, etc.) Reinforce, “Launder” Bias</vt:lpstr>
      <vt:lpstr>Stable Matching and the NRMP</vt:lpstr>
      <vt:lpstr>Stable Matching and the NRMP</vt:lpstr>
      <vt:lpstr>Stable Matching and the NRMP</vt:lpstr>
      <vt:lpstr> Even Database Schema are Not Morally Neutral!</vt:lpstr>
      <vt:lpstr>The Purpose of Code is What it Does</vt:lpstr>
      <vt:lpstr>The Purpose of Code is What it Does</vt:lpstr>
      <vt:lpstr>There are SE-level mitigations for some of these risks</vt:lpstr>
      <vt:lpstr>What values might our software promote or diminish?</vt:lpstr>
      <vt:lpstr>Software engineers have professional obligations around ethical behavior</vt:lpstr>
      <vt:lpstr>ACM Software Engineering Code of Ethics </vt:lpstr>
      <vt:lpstr>Does this code change developer behavior?</vt:lpstr>
      <vt:lpstr>Where does this leave us?</vt:lpstr>
      <vt:lpstr>Review</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4530 Fundamentals of Software Engineering  Module 18: Engineering Software for Equity</dc:title>
  <cp:lastModifiedBy>Bhutta, Adeel</cp:lastModifiedBy>
  <cp:revision>29</cp:revision>
  <dcterms:modified xsi:type="dcterms:W3CDTF">2026-05-22T14:43:06Z</dcterms:modified>
</cp:coreProperties>
</file>